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21.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layout1.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drawing1.xml" ContentType="application/vnd.ms-office.drawingml.diagramDrawing+xml"/>
  <Override PartName="/ppt/diagrams/colors1.xml" ContentType="application/vnd.openxmlformats-officedocument.drawingml.diagramColors+xml"/>
  <Override PartName="/ppt/theme/theme2.xml" ContentType="application/vnd.openxmlformats-officedocument.theme+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Masters/notesMaster1.xml" ContentType="application/vnd.openxmlformats-officedocument.presentationml.notesMaster+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drawing2.xml" ContentType="application/vnd.ms-office.drawingml.diagramDrawing+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28"/>
  </p:notesMasterIdLst>
  <p:sldIdLst>
    <p:sldId id="256" r:id="rId2"/>
    <p:sldId id="257" r:id="rId3"/>
    <p:sldId id="259" r:id="rId4"/>
    <p:sldId id="258" r:id="rId5"/>
    <p:sldId id="278" r:id="rId6"/>
    <p:sldId id="267" r:id="rId7"/>
    <p:sldId id="262" r:id="rId8"/>
    <p:sldId id="279" r:id="rId9"/>
    <p:sldId id="269" r:id="rId10"/>
    <p:sldId id="272" r:id="rId11"/>
    <p:sldId id="266" r:id="rId12"/>
    <p:sldId id="271" r:id="rId13"/>
    <p:sldId id="281" r:id="rId14"/>
    <p:sldId id="282" r:id="rId15"/>
    <p:sldId id="289" r:id="rId16"/>
    <p:sldId id="283" r:id="rId17"/>
    <p:sldId id="284" r:id="rId18"/>
    <p:sldId id="285" r:id="rId19"/>
    <p:sldId id="261" r:id="rId20"/>
    <p:sldId id="293" r:id="rId21"/>
    <p:sldId id="294" r:id="rId22"/>
    <p:sldId id="274" r:id="rId23"/>
    <p:sldId id="291" r:id="rId24"/>
    <p:sldId id="292" r:id="rId25"/>
    <p:sldId id="280"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35F"/>
    <a:srgbClr val="0084FF"/>
    <a:srgbClr val="000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4" d="100"/>
          <a:sy n="64" d="100"/>
        </p:scale>
        <p:origin x="1146"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svg"/><Relationship Id="rId1" Type="http://schemas.openxmlformats.org/officeDocument/2006/relationships/image" Target="../media/image13.png"/><Relationship Id="rId6" Type="http://schemas.openxmlformats.org/officeDocument/2006/relationships/image" Target="../media/image19.svg"/><Relationship Id="rId5" Type="http://schemas.openxmlformats.org/officeDocument/2006/relationships/image" Target="../media/image15.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svg"/><Relationship Id="rId1" Type="http://schemas.openxmlformats.org/officeDocument/2006/relationships/image" Target="../media/image13.png"/><Relationship Id="rId6" Type="http://schemas.openxmlformats.org/officeDocument/2006/relationships/image" Target="../media/image19.svg"/><Relationship Id="rId5" Type="http://schemas.openxmlformats.org/officeDocument/2006/relationships/image" Target="../media/image15.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A2883-5980-41DA-8EA4-665079752280}" type="doc">
      <dgm:prSet loTypeId="urn:microsoft.com/office/officeart/2018/5/layout/IconCircleLabelList" loCatId="icon" qsTypeId="urn:microsoft.com/office/officeart/2005/8/quickstyle/simple3" qsCatId="simple" csTypeId="urn:microsoft.com/office/officeart/2018/5/colors/Iconchunking_neutralicon_colorful1" csCatId="colorful" phldr="1"/>
      <dgm:spPr/>
      <dgm:t>
        <a:bodyPr/>
        <a:lstStyle/>
        <a:p>
          <a:endParaRPr lang="en-US"/>
        </a:p>
      </dgm:t>
    </dgm:pt>
    <dgm:pt modelId="{65783002-F04D-4F00-9B09-CEFBF64F462A}">
      <dgm:prSet/>
      <dgm:spPr/>
      <dgm:t>
        <a:bodyPr/>
        <a:lstStyle/>
        <a:p>
          <a:pPr>
            <a:lnSpc>
              <a:spcPct val="100000"/>
            </a:lnSpc>
            <a:defRPr cap="all"/>
          </a:pPr>
          <a:r>
            <a:rPr lang="en-US" i="1" dirty="0">
              <a:latin typeface="Avenir Next LT Pro"/>
            </a:rPr>
            <a:t>Heartbeat sensor is designed to give digital output of heat beat when a finger is placed on it. When the heartbeat detector is working, the beat LED flashes in unison with each heartbeat.</a:t>
          </a:r>
        </a:p>
      </dgm:t>
    </dgm:pt>
    <dgm:pt modelId="{DE971959-EC9E-4737-98FE-8D6EFCB24F41}" type="parTrans" cxnId="{1C9BF58A-8182-4661-A92E-3D1622912DF1}">
      <dgm:prSet/>
      <dgm:spPr/>
      <dgm:t>
        <a:bodyPr/>
        <a:lstStyle/>
        <a:p>
          <a:endParaRPr lang="en-US"/>
        </a:p>
      </dgm:t>
    </dgm:pt>
    <dgm:pt modelId="{06029C7D-E540-4129-9E12-0D85191FFEAA}" type="sibTrans" cxnId="{1C9BF58A-8182-4661-A92E-3D1622912DF1}">
      <dgm:prSet/>
      <dgm:spPr/>
      <dgm:t>
        <a:bodyPr/>
        <a:lstStyle/>
        <a:p>
          <a:endParaRPr lang="en-US"/>
        </a:p>
      </dgm:t>
    </dgm:pt>
    <dgm:pt modelId="{022A01A3-C428-4E37-8491-E862825B097F}">
      <dgm:prSet/>
      <dgm:spPr/>
      <dgm:t>
        <a:bodyPr/>
        <a:lstStyle/>
        <a:p>
          <a:pPr>
            <a:lnSpc>
              <a:spcPct val="100000"/>
            </a:lnSpc>
            <a:defRPr cap="all"/>
          </a:pPr>
          <a:r>
            <a:rPr lang="en-US" i="1">
              <a:latin typeface="Avenir Next LT Pro"/>
            </a:rPr>
            <a:t>This digital output can be connected to microcontroller directly to measure the Beats Per Minute (BPM) rate.</a:t>
          </a:r>
        </a:p>
      </dgm:t>
    </dgm:pt>
    <dgm:pt modelId="{DBC703E6-001B-4734-8CD3-DCCC9440011B}" type="parTrans" cxnId="{2986515C-192E-4347-A72E-EA079FC9FD12}">
      <dgm:prSet/>
      <dgm:spPr/>
      <dgm:t>
        <a:bodyPr/>
        <a:lstStyle/>
        <a:p>
          <a:endParaRPr lang="en-US"/>
        </a:p>
      </dgm:t>
    </dgm:pt>
    <dgm:pt modelId="{444F5688-4F15-411C-A6FA-B9AA63A567D9}" type="sibTrans" cxnId="{2986515C-192E-4347-A72E-EA079FC9FD12}">
      <dgm:prSet/>
      <dgm:spPr/>
      <dgm:t>
        <a:bodyPr/>
        <a:lstStyle/>
        <a:p>
          <a:endParaRPr lang="en-US"/>
        </a:p>
      </dgm:t>
    </dgm:pt>
    <dgm:pt modelId="{E1296100-EAB4-4872-B1E1-ADD6A6DF0074}">
      <dgm:prSet/>
      <dgm:spPr/>
      <dgm:t>
        <a:bodyPr/>
        <a:lstStyle/>
        <a:p>
          <a:pPr>
            <a:lnSpc>
              <a:spcPct val="100000"/>
            </a:lnSpc>
            <a:defRPr cap="all"/>
          </a:pPr>
          <a:r>
            <a:rPr lang="en-US" i="1">
              <a:latin typeface="Avenir Next LT Pro"/>
            </a:rPr>
            <a:t>It works on the principle of light modulation by blood flow through finger at each pulse.</a:t>
          </a:r>
        </a:p>
      </dgm:t>
    </dgm:pt>
    <dgm:pt modelId="{9B197D0D-9006-4AEB-BAA7-F807A3D4275A}" type="parTrans" cxnId="{3820A1B9-B34A-45C0-ABD8-265E4A24C62B}">
      <dgm:prSet/>
      <dgm:spPr/>
      <dgm:t>
        <a:bodyPr/>
        <a:lstStyle/>
        <a:p>
          <a:endParaRPr lang="en-US"/>
        </a:p>
      </dgm:t>
    </dgm:pt>
    <dgm:pt modelId="{6616B108-4D15-437C-AEF9-D519E89F7F90}" type="sibTrans" cxnId="{3820A1B9-B34A-45C0-ABD8-265E4A24C62B}">
      <dgm:prSet/>
      <dgm:spPr/>
      <dgm:t>
        <a:bodyPr/>
        <a:lstStyle/>
        <a:p>
          <a:endParaRPr lang="en-US"/>
        </a:p>
      </dgm:t>
    </dgm:pt>
    <dgm:pt modelId="{ACEF4E90-1FD8-40A0-A392-5B9493D479DF}" type="pres">
      <dgm:prSet presAssocID="{557A2883-5980-41DA-8EA4-665079752280}" presName="root" presStyleCnt="0">
        <dgm:presLayoutVars>
          <dgm:dir/>
          <dgm:resizeHandles val="exact"/>
        </dgm:presLayoutVars>
      </dgm:prSet>
      <dgm:spPr/>
      <dgm:t>
        <a:bodyPr/>
        <a:lstStyle/>
        <a:p>
          <a:endParaRPr lang="en-IN"/>
        </a:p>
      </dgm:t>
    </dgm:pt>
    <dgm:pt modelId="{495805C0-8363-4C91-8E2D-3E4159D802C7}" type="pres">
      <dgm:prSet presAssocID="{65783002-F04D-4F00-9B09-CEFBF64F462A}" presName="compNode" presStyleCnt="0"/>
      <dgm:spPr/>
    </dgm:pt>
    <dgm:pt modelId="{B4953859-2709-43FB-9E39-D8BF51F4591A}" type="pres">
      <dgm:prSet presAssocID="{65783002-F04D-4F00-9B09-CEFBF64F462A}" presName="iconBgRect" presStyleLbl="bgShp" presStyleIdx="0" presStyleCnt="3"/>
      <dgm:spPr/>
    </dgm:pt>
    <dgm:pt modelId="{CFE76767-2B73-4C7D-B9B6-AADB4541D4C3}" type="pres">
      <dgm:prSet presAssocID="{65783002-F04D-4F00-9B09-CEFBF64F46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IN"/>
        </a:p>
      </dgm:t>
      <dgm:extLst>
        <a:ext uri="{E40237B7-FDA0-4F09-8148-C483321AD2D9}">
          <dgm14:cNvPr xmlns:dgm14="http://schemas.microsoft.com/office/drawing/2010/diagram" id="0" name="" descr="Heart with Pulse"/>
        </a:ext>
      </dgm:extLst>
    </dgm:pt>
    <dgm:pt modelId="{A9E973B6-87E5-4FF9-959A-54962A6D72FC}" type="pres">
      <dgm:prSet presAssocID="{65783002-F04D-4F00-9B09-CEFBF64F462A}" presName="spaceRect" presStyleCnt="0"/>
      <dgm:spPr/>
    </dgm:pt>
    <dgm:pt modelId="{4EE282AE-F92A-46EE-AC96-E1B56F6BB506}" type="pres">
      <dgm:prSet presAssocID="{65783002-F04D-4F00-9B09-CEFBF64F462A}" presName="textRect" presStyleLbl="revTx" presStyleIdx="0" presStyleCnt="3">
        <dgm:presLayoutVars>
          <dgm:chMax val="1"/>
          <dgm:chPref val="1"/>
        </dgm:presLayoutVars>
      </dgm:prSet>
      <dgm:spPr/>
      <dgm:t>
        <a:bodyPr/>
        <a:lstStyle/>
        <a:p>
          <a:endParaRPr lang="en-IN"/>
        </a:p>
      </dgm:t>
    </dgm:pt>
    <dgm:pt modelId="{5ABF5B48-7F03-471F-807B-C7A72F531C06}" type="pres">
      <dgm:prSet presAssocID="{06029C7D-E540-4129-9E12-0D85191FFEAA}" presName="sibTrans" presStyleCnt="0"/>
      <dgm:spPr/>
    </dgm:pt>
    <dgm:pt modelId="{1C4942E4-8466-4CA2-A515-F7B9D8AF7010}" type="pres">
      <dgm:prSet presAssocID="{022A01A3-C428-4E37-8491-E862825B097F}" presName="compNode" presStyleCnt="0"/>
      <dgm:spPr/>
    </dgm:pt>
    <dgm:pt modelId="{E488FD45-ADE0-4E90-9081-F47612134ADD}" type="pres">
      <dgm:prSet presAssocID="{022A01A3-C428-4E37-8491-E862825B097F}" presName="iconBgRect" presStyleLbl="bgShp" presStyleIdx="1" presStyleCnt="3"/>
      <dgm:spPr/>
    </dgm:pt>
    <dgm:pt modelId="{87255A93-BDA1-4D1F-BE31-00F152493E8B}" type="pres">
      <dgm:prSet presAssocID="{022A01A3-C428-4E37-8491-E862825B097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IN"/>
        </a:p>
      </dgm:t>
      <dgm:extLst>
        <a:ext uri="{E40237B7-FDA0-4F09-8148-C483321AD2D9}">
          <dgm14:cNvPr xmlns:dgm14="http://schemas.microsoft.com/office/drawing/2010/diagram" id="0" name="" descr="Processor"/>
        </a:ext>
      </dgm:extLst>
    </dgm:pt>
    <dgm:pt modelId="{FBB7F451-896B-431C-B7FF-AE9EADDEB16A}" type="pres">
      <dgm:prSet presAssocID="{022A01A3-C428-4E37-8491-E862825B097F}" presName="spaceRect" presStyleCnt="0"/>
      <dgm:spPr/>
    </dgm:pt>
    <dgm:pt modelId="{0274C22E-5F97-4B39-8028-D8D5D1B970FC}" type="pres">
      <dgm:prSet presAssocID="{022A01A3-C428-4E37-8491-E862825B097F}" presName="textRect" presStyleLbl="revTx" presStyleIdx="1" presStyleCnt="3">
        <dgm:presLayoutVars>
          <dgm:chMax val="1"/>
          <dgm:chPref val="1"/>
        </dgm:presLayoutVars>
      </dgm:prSet>
      <dgm:spPr/>
      <dgm:t>
        <a:bodyPr/>
        <a:lstStyle/>
        <a:p>
          <a:endParaRPr lang="en-IN"/>
        </a:p>
      </dgm:t>
    </dgm:pt>
    <dgm:pt modelId="{699C428E-80F3-4964-94BF-E586E20281FF}" type="pres">
      <dgm:prSet presAssocID="{444F5688-4F15-411C-A6FA-B9AA63A567D9}" presName="sibTrans" presStyleCnt="0"/>
      <dgm:spPr/>
    </dgm:pt>
    <dgm:pt modelId="{329B1351-61E0-40C0-9F5F-39612527597F}" type="pres">
      <dgm:prSet presAssocID="{E1296100-EAB4-4872-B1E1-ADD6A6DF0074}" presName="compNode" presStyleCnt="0"/>
      <dgm:spPr/>
    </dgm:pt>
    <dgm:pt modelId="{168DCCA7-21F1-45CF-BEDF-AF5F80A4B566}" type="pres">
      <dgm:prSet presAssocID="{E1296100-EAB4-4872-B1E1-ADD6A6DF0074}" presName="iconBgRect" presStyleLbl="bgShp" presStyleIdx="2" presStyleCnt="3"/>
      <dgm:spPr/>
    </dgm:pt>
    <dgm:pt modelId="{F5337843-0250-452D-846D-0C8830E84F06}" type="pres">
      <dgm:prSet presAssocID="{E1296100-EAB4-4872-B1E1-ADD6A6DF00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IN"/>
        </a:p>
      </dgm:t>
      <dgm:extLst>
        <a:ext uri="{E40237B7-FDA0-4F09-8148-C483321AD2D9}">
          <dgm14:cNvPr xmlns:dgm14="http://schemas.microsoft.com/office/drawing/2010/diagram" id="0" name="" descr="Heart Organ"/>
        </a:ext>
      </dgm:extLst>
    </dgm:pt>
    <dgm:pt modelId="{B401718E-346E-47A8-9184-6FFFA22D144E}" type="pres">
      <dgm:prSet presAssocID="{E1296100-EAB4-4872-B1E1-ADD6A6DF0074}" presName="spaceRect" presStyleCnt="0"/>
      <dgm:spPr/>
    </dgm:pt>
    <dgm:pt modelId="{A9E60B8A-1C24-4E89-8389-A6893C068856}" type="pres">
      <dgm:prSet presAssocID="{E1296100-EAB4-4872-B1E1-ADD6A6DF0074}" presName="textRect" presStyleLbl="revTx" presStyleIdx="2" presStyleCnt="3">
        <dgm:presLayoutVars>
          <dgm:chMax val="1"/>
          <dgm:chPref val="1"/>
        </dgm:presLayoutVars>
      </dgm:prSet>
      <dgm:spPr/>
      <dgm:t>
        <a:bodyPr/>
        <a:lstStyle/>
        <a:p>
          <a:endParaRPr lang="en-IN"/>
        </a:p>
      </dgm:t>
    </dgm:pt>
  </dgm:ptLst>
  <dgm:cxnLst>
    <dgm:cxn modelId="{4DA96F61-D151-45BA-A50B-0760AF0583E2}" type="presOf" srcId="{022A01A3-C428-4E37-8491-E862825B097F}" destId="{0274C22E-5F97-4B39-8028-D8D5D1B970FC}" srcOrd="0" destOrd="0" presId="urn:microsoft.com/office/officeart/2018/5/layout/IconCircleLabelList"/>
    <dgm:cxn modelId="{4674EAF0-26F6-486D-AA10-9A02CC34AFD3}" type="presOf" srcId="{557A2883-5980-41DA-8EA4-665079752280}" destId="{ACEF4E90-1FD8-40A0-A392-5B9493D479DF}" srcOrd="0" destOrd="0" presId="urn:microsoft.com/office/officeart/2018/5/layout/IconCircleLabelList"/>
    <dgm:cxn modelId="{50A62C65-5237-4037-A23D-5B0669039659}" type="presOf" srcId="{65783002-F04D-4F00-9B09-CEFBF64F462A}" destId="{4EE282AE-F92A-46EE-AC96-E1B56F6BB506}" srcOrd="0" destOrd="0" presId="urn:microsoft.com/office/officeart/2018/5/layout/IconCircleLabelList"/>
    <dgm:cxn modelId="{1C9BF58A-8182-4661-A92E-3D1622912DF1}" srcId="{557A2883-5980-41DA-8EA4-665079752280}" destId="{65783002-F04D-4F00-9B09-CEFBF64F462A}" srcOrd="0" destOrd="0" parTransId="{DE971959-EC9E-4737-98FE-8D6EFCB24F41}" sibTransId="{06029C7D-E540-4129-9E12-0D85191FFEAA}"/>
    <dgm:cxn modelId="{3820A1B9-B34A-45C0-ABD8-265E4A24C62B}" srcId="{557A2883-5980-41DA-8EA4-665079752280}" destId="{E1296100-EAB4-4872-B1E1-ADD6A6DF0074}" srcOrd="2" destOrd="0" parTransId="{9B197D0D-9006-4AEB-BAA7-F807A3D4275A}" sibTransId="{6616B108-4D15-437C-AEF9-D519E89F7F90}"/>
    <dgm:cxn modelId="{854ADA3C-1214-446F-A4F9-0F0817770BE5}" type="presOf" srcId="{E1296100-EAB4-4872-B1E1-ADD6A6DF0074}" destId="{A9E60B8A-1C24-4E89-8389-A6893C068856}" srcOrd="0" destOrd="0" presId="urn:microsoft.com/office/officeart/2018/5/layout/IconCircleLabelList"/>
    <dgm:cxn modelId="{2986515C-192E-4347-A72E-EA079FC9FD12}" srcId="{557A2883-5980-41DA-8EA4-665079752280}" destId="{022A01A3-C428-4E37-8491-E862825B097F}" srcOrd="1" destOrd="0" parTransId="{DBC703E6-001B-4734-8CD3-DCCC9440011B}" sibTransId="{444F5688-4F15-411C-A6FA-B9AA63A567D9}"/>
    <dgm:cxn modelId="{1F78A098-E503-488D-97F8-8CB7185F3207}" type="presParOf" srcId="{ACEF4E90-1FD8-40A0-A392-5B9493D479DF}" destId="{495805C0-8363-4C91-8E2D-3E4159D802C7}" srcOrd="0" destOrd="0" presId="urn:microsoft.com/office/officeart/2018/5/layout/IconCircleLabelList"/>
    <dgm:cxn modelId="{1A832C23-7863-4D3E-9372-75149ACAFD1D}" type="presParOf" srcId="{495805C0-8363-4C91-8E2D-3E4159D802C7}" destId="{B4953859-2709-43FB-9E39-D8BF51F4591A}" srcOrd="0" destOrd="0" presId="urn:microsoft.com/office/officeart/2018/5/layout/IconCircleLabelList"/>
    <dgm:cxn modelId="{51683CCF-43CB-4555-9C0F-D43E838F6968}" type="presParOf" srcId="{495805C0-8363-4C91-8E2D-3E4159D802C7}" destId="{CFE76767-2B73-4C7D-B9B6-AADB4541D4C3}" srcOrd="1" destOrd="0" presId="urn:microsoft.com/office/officeart/2018/5/layout/IconCircleLabelList"/>
    <dgm:cxn modelId="{0505ACF7-E20C-4F93-8AC4-75AA3BFA3F49}" type="presParOf" srcId="{495805C0-8363-4C91-8E2D-3E4159D802C7}" destId="{A9E973B6-87E5-4FF9-959A-54962A6D72FC}" srcOrd="2" destOrd="0" presId="urn:microsoft.com/office/officeart/2018/5/layout/IconCircleLabelList"/>
    <dgm:cxn modelId="{8A99C22D-2413-4BF9-9789-F6A722D3224E}" type="presParOf" srcId="{495805C0-8363-4C91-8E2D-3E4159D802C7}" destId="{4EE282AE-F92A-46EE-AC96-E1B56F6BB506}" srcOrd="3" destOrd="0" presId="urn:microsoft.com/office/officeart/2018/5/layout/IconCircleLabelList"/>
    <dgm:cxn modelId="{24D95C1E-62D2-4266-AEB0-CB76EFC33A36}" type="presParOf" srcId="{ACEF4E90-1FD8-40A0-A392-5B9493D479DF}" destId="{5ABF5B48-7F03-471F-807B-C7A72F531C06}" srcOrd="1" destOrd="0" presId="urn:microsoft.com/office/officeart/2018/5/layout/IconCircleLabelList"/>
    <dgm:cxn modelId="{110074EC-F3F2-4B9C-A2F6-DD1A486DFBF8}" type="presParOf" srcId="{ACEF4E90-1FD8-40A0-A392-5B9493D479DF}" destId="{1C4942E4-8466-4CA2-A515-F7B9D8AF7010}" srcOrd="2" destOrd="0" presId="urn:microsoft.com/office/officeart/2018/5/layout/IconCircleLabelList"/>
    <dgm:cxn modelId="{E2A054A1-CA1A-448F-A7E8-AFD1705632B8}" type="presParOf" srcId="{1C4942E4-8466-4CA2-A515-F7B9D8AF7010}" destId="{E488FD45-ADE0-4E90-9081-F47612134ADD}" srcOrd="0" destOrd="0" presId="urn:microsoft.com/office/officeart/2018/5/layout/IconCircleLabelList"/>
    <dgm:cxn modelId="{DB27E385-6507-4908-B3CD-D94377F35332}" type="presParOf" srcId="{1C4942E4-8466-4CA2-A515-F7B9D8AF7010}" destId="{87255A93-BDA1-4D1F-BE31-00F152493E8B}" srcOrd="1" destOrd="0" presId="urn:microsoft.com/office/officeart/2018/5/layout/IconCircleLabelList"/>
    <dgm:cxn modelId="{C7B2DE5B-0A62-46B7-B7CC-2AD284C5E07E}" type="presParOf" srcId="{1C4942E4-8466-4CA2-A515-F7B9D8AF7010}" destId="{FBB7F451-896B-431C-B7FF-AE9EADDEB16A}" srcOrd="2" destOrd="0" presId="urn:microsoft.com/office/officeart/2018/5/layout/IconCircleLabelList"/>
    <dgm:cxn modelId="{F2ED3FEB-FC5A-41B9-B2DC-30C86904EF6F}" type="presParOf" srcId="{1C4942E4-8466-4CA2-A515-F7B9D8AF7010}" destId="{0274C22E-5F97-4B39-8028-D8D5D1B970FC}" srcOrd="3" destOrd="0" presId="urn:microsoft.com/office/officeart/2018/5/layout/IconCircleLabelList"/>
    <dgm:cxn modelId="{644DC0A6-9411-4CD7-A154-4D0FE4912488}" type="presParOf" srcId="{ACEF4E90-1FD8-40A0-A392-5B9493D479DF}" destId="{699C428E-80F3-4964-94BF-E586E20281FF}" srcOrd="3" destOrd="0" presId="urn:microsoft.com/office/officeart/2018/5/layout/IconCircleLabelList"/>
    <dgm:cxn modelId="{57AA7FED-DA10-4BA3-A596-5BEEF65360DC}" type="presParOf" srcId="{ACEF4E90-1FD8-40A0-A392-5B9493D479DF}" destId="{329B1351-61E0-40C0-9F5F-39612527597F}" srcOrd="4" destOrd="0" presId="urn:microsoft.com/office/officeart/2018/5/layout/IconCircleLabelList"/>
    <dgm:cxn modelId="{2EE8596F-7231-4D35-9215-D51E99CD003D}" type="presParOf" srcId="{329B1351-61E0-40C0-9F5F-39612527597F}" destId="{168DCCA7-21F1-45CF-BEDF-AF5F80A4B566}" srcOrd="0" destOrd="0" presId="urn:microsoft.com/office/officeart/2018/5/layout/IconCircleLabelList"/>
    <dgm:cxn modelId="{B2F0AEBE-2000-4E37-909F-B814DBF5A635}" type="presParOf" srcId="{329B1351-61E0-40C0-9F5F-39612527597F}" destId="{F5337843-0250-452D-846D-0C8830E84F06}" srcOrd="1" destOrd="0" presId="urn:microsoft.com/office/officeart/2018/5/layout/IconCircleLabelList"/>
    <dgm:cxn modelId="{2A10DB27-432F-4DC4-B3E3-102D7E479F66}" type="presParOf" srcId="{329B1351-61E0-40C0-9F5F-39612527597F}" destId="{B401718E-346E-47A8-9184-6FFFA22D144E}" srcOrd="2" destOrd="0" presId="urn:microsoft.com/office/officeart/2018/5/layout/IconCircleLabelList"/>
    <dgm:cxn modelId="{005120BB-4459-497E-90A9-044F1B5EB360}" type="presParOf" srcId="{329B1351-61E0-40C0-9F5F-39612527597F}" destId="{A9E60B8A-1C24-4E89-8389-A6893C06885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CB70B7-858A-4B3B-95E9-B56654555B1A}" type="doc">
      <dgm:prSet loTypeId="urn:microsoft.com/office/officeart/2016/7/layout/RepeatingBendingProcessNew" loCatId="process" qsTypeId="urn:microsoft.com/office/officeart/2005/8/quickstyle/simple5" qsCatId="simple" csTypeId="urn:microsoft.com/office/officeart/2005/8/colors/colorful4" csCatId="colorful"/>
      <dgm:spPr/>
      <dgm:t>
        <a:bodyPr/>
        <a:lstStyle/>
        <a:p>
          <a:endParaRPr lang="en-US"/>
        </a:p>
      </dgm:t>
    </dgm:pt>
    <dgm:pt modelId="{70C6081D-87D0-4AE6-8BBC-BFDCA1DED444}">
      <dgm:prSet/>
      <dgm:spPr/>
      <dgm:t>
        <a:bodyPr/>
        <a:lstStyle/>
        <a:p>
          <a:r>
            <a:rPr lang="en-US" i="1"/>
            <a:t>Light from IR Emitter to blood</a:t>
          </a:r>
        </a:p>
      </dgm:t>
    </dgm:pt>
    <dgm:pt modelId="{57B0C897-727F-4499-8C62-6C5DED677882}" type="parTrans" cxnId="{9261540A-FDEB-4477-96AB-9F799DBB1FE5}">
      <dgm:prSet/>
      <dgm:spPr/>
      <dgm:t>
        <a:bodyPr/>
        <a:lstStyle/>
        <a:p>
          <a:endParaRPr lang="en-US"/>
        </a:p>
      </dgm:t>
    </dgm:pt>
    <dgm:pt modelId="{D3AC8E5A-0497-4053-AA71-03EC4CF1F05C}" type="sibTrans" cxnId="{9261540A-FDEB-4477-96AB-9F799DBB1FE5}">
      <dgm:prSet/>
      <dgm:spPr/>
      <dgm:t>
        <a:bodyPr/>
        <a:lstStyle/>
        <a:p>
          <a:endParaRPr lang="en-US"/>
        </a:p>
      </dgm:t>
    </dgm:pt>
    <dgm:pt modelId="{38CBEB1B-8B0D-42CA-9CBB-973C5A75878B}">
      <dgm:prSet/>
      <dgm:spPr/>
      <dgm:t>
        <a:bodyPr/>
        <a:lstStyle/>
        <a:p>
          <a:r>
            <a:rPr lang="en-US" i="1">
              <a:solidFill>
                <a:schemeClr val="accent4"/>
              </a:solidFill>
            </a:rPr>
            <a:t>IR light reflected from circulating blood</a:t>
          </a:r>
        </a:p>
      </dgm:t>
    </dgm:pt>
    <dgm:pt modelId="{0A020D66-C5CF-409F-9E14-0CA9966E59E5}" type="parTrans" cxnId="{F9E23EB8-DFC0-48B7-8EC5-67C9AAB82196}">
      <dgm:prSet/>
      <dgm:spPr/>
      <dgm:t>
        <a:bodyPr/>
        <a:lstStyle/>
        <a:p>
          <a:endParaRPr lang="en-US"/>
        </a:p>
      </dgm:t>
    </dgm:pt>
    <dgm:pt modelId="{CFA3A414-16EC-489B-9B5E-7637EF8BD946}" type="sibTrans" cxnId="{F9E23EB8-DFC0-48B7-8EC5-67C9AAB82196}">
      <dgm:prSet/>
      <dgm:spPr/>
      <dgm:t>
        <a:bodyPr/>
        <a:lstStyle/>
        <a:p>
          <a:endParaRPr lang="en-US"/>
        </a:p>
      </dgm:t>
    </dgm:pt>
    <dgm:pt modelId="{95A49A56-2568-4864-B61C-B8CFF7310C59}">
      <dgm:prSet/>
      <dgm:spPr/>
      <dgm:t>
        <a:bodyPr/>
        <a:lstStyle/>
        <a:p>
          <a:r>
            <a:rPr lang="en-US" i="1">
              <a:solidFill>
                <a:srgbClr val="0070C0"/>
              </a:solidFill>
            </a:rPr>
            <a:t>Voltage variation in IR detector</a:t>
          </a:r>
        </a:p>
      </dgm:t>
    </dgm:pt>
    <dgm:pt modelId="{0543F918-DF92-44EC-B98C-B280CE46989F}" type="parTrans" cxnId="{4D3C6ED9-CA3B-496F-8D00-2C6A2E18CF75}">
      <dgm:prSet/>
      <dgm:spPr/>
      <dgm:t>
        <a:bodyPr/>
        <a:lstStyle/>
        <a:p>
          <a:endParaRPr lang="en-US"/>
        </a:p>
      </dgm:t>
    </dgm:pt>
    <dgm:pt modelId="{5FDA0E65-D846-4A11-BD15-7C21772A40BB}" type="sibTrans" cxnId="{4D3C6ED9-CA3B-496F-8D00-2C6A2E18CF75}">
      <dgm:prSet/>
      <dgm:spPr/>
      <dgm:t>
        <a:bodyPr/>
        <a:lstStyle/>
        <a:p>
          <a:endParaRPr lang="en-US"/>
        </a:p>
      </dgm:t>
    </dgm:pt>
    <dgm:pt modelId="{FA457B6F-83F8-439B-8393-E5F5D2224C41}">
      <dgm:prSet/>
      <dgm:spPr/>
      <dgm:t>
        <a:bodyPr/>
        <a:lstStyle/>
        <a:p>
          <a:r>
            <a:rPr lang="en-US" i="1"/>
            <a:t>Amplification by Op-Amp</a:t>
          </a:r>
        </a:p>
      </dgm:t>
    </dgm:pt>
    <dgm:pt modelId="{3679E98B-85F5-45B6-A7BE-7E31002C0B4D}" type="parTrans" cxnId="{BF12E377-F5DA-494B-871B-F8D4BE63CD8B}">
      <dgm:prSet/>
      <dgm:spPr/>
      <dgm:t>
        <a:bodyPr/>
        <a:lstStyle/>
        <a:p>
          <a:endParaRPr lang="en-US"/>
        </a:p>
      </dgm:t>
    </dgm:pt>
    <dgm:pt modelId="{C1ECB22B-F4DF-41C6-81DE-A1C005D49F61}" type="sibTrans" cxnId="{BF12E377-F5DA-494B-871B-F8D4BE63CD8B}">
      <dgm:prSet/>
      <dgm:spPr/>
      <dgm:t>
        <a:bodyPr/>
        <a:lstStyle/>
        <a:p>
          <a:endParaRPr lang="en-US"/>
        </a:p>
      </dgm:t>
    </dgm:pt>
    <dgm:pt modelId="{09C89C1E-494D-4D90-A70F-CBE437C4486B}">
      <dgm:prSet/>
      <dgm:spPr/>
      <dgm:t>
        <a:bodyPr/>
        <a:lstStyle/>
        <a:p>
          <a:r>
            <a:rPr lang="en-US" i="1"/>
            <a:t>Low pass filtration of data</a:t>
          </a:r>
        </a:p>
      </dgm:t>
    </dgm:pt>
    <dgm:pt modelId="{A533D1E4-3F67-4FB8-A591-5576307EAFE4}" type="parTrans" cxnId="{D3CF7505-68E2-4E30-8BBB-653A4504D342}">
      <dgm:prSet/>
      <dgm:spPr/>
      <dgm:t>
        <a:bodyPr/>
        <a:lstStyle/>
        <a:p>
          <a:endParaRPr lang="en-US"/>
        </a:p>
      </dgm:t>
    </dgm:pt>
    <dgm:pt modelId="{A3C27659-380E-41E8-940D-4ADAA147E94A}" type="sibTrans" cxnId="{D3CF7505-68E2-4E30-8BBB-653A4504D342}">
      <dgm:prSet/>
      <dgm:spPr/>
      <dgm:t>
        <a:bodyPr/>
        <a:lstStyle/>
        <a:p>
          <a:endParaRPr lang="en-US"/>
        </a:p>
      </dgm:t>
    </dgm:pt>
    <dgm:pt modelId="{53A42AD4-EF02-4350-AB37-C1A55433A6CB}">
      <dgm:prSet/>
      <dgm:spPr/>
      <dgm:t>
        <a:bodyPr/>
        <a:lstStyle/>
        <a:p>
          <a:r>
            <a:rPr lang="en-US" i="1"/>
            <a:t>Feed to Arduino for calculation</a:t>
          </a:r>
        </a:p>
      </dgm:t>
    </dgm:pt>
    <dgm:pt modelId="{FE422E6F-3853-46EF-9736-682C05B2DEDE}" type="parTrans" cxnId="{CE42A3E3-2DF8-47D4-9BBF-3BE10EFCF2D4}">
      <dgm:prSet/>
      <dgm:spPr/>
      <dgm:t>
        <a:bodyPr/>
        <a:lstStyle/>
        <a:p>
          <a:endParaRPr lang="en-US"/>
        </a:p>
      </dgm:t>
    </dgm:pt>
    <dgm:pt modelId="{2A09D0F5-55CC-4BEE-A022-B95DB1C7242B}" type="sibTrans" cxnId="{CE42A3E3-2DF8-47D4-9BBF-3BE10EFCF2D4}">
      <dgm:prSet/>
      <dgm:spPr/>
      <dgm:t>
        <a:bodyPr/>
        <a:lstStyle/>
        <a:p>
          <a:endParaRPr lang="en-US"/>
        </a:p>
      </dgm:t>
    </dgm:pt>
    <dgm:pt modelId="{2BCFE1F3-1CB5-43BC-8B1D-627CD450EE51}">
      <dgm:prSet/>
      <dgm:spPr/>
      <dgm:t>
        <a:bodyPr/>
        <a:lstStyle/>
        <a:p>
          <a:pPr rtl="0"/>
          <a:r>
            <a:rPr lang="en-US" i="1"/>
            <a:t>Processing sketch</a:t>
          </a:r>
          <a:r>
            <a:rPr lang="en-US" i="1">
              <a:latin typeface="Posterama"/>
            </a:rPr>
            <a:t> (</a:t>
          </a:r>
          <a:r>
            <a:rPr lang="en-US" i="1"/>
            <a:t> Heartbeat monitoring )</a:t>
          </a:r>
        </a:p>
      </dgm:t>
    </dgm:pt>
    <dgm:pt modelId="{CAD28811-05C1-48AC-BBB3-A13D60CF72C2}" type="parTrans" cxnId="{BEFC84BB-3513-43B2-85C0-CC1FE2122727}">
      <dgm:prSet/>
      <dgm:spPr/>
      <dgm:t>
        <a:bodyPr/>
        <a:lstStyle/>
        <a:p>
          <a:endParaRPr lang="en-US"/>
        </a:p>
      </dgm:t>
    </dgm:pt>
    <dgm:pt modelId="{5845CFAA-A201-4BB5-8E9F-7B734D5D11D3}" type="sibTrans" cxnId="{BEFC84BB-3513-43B2-85C0-CC1FE2122727}">
      <dgm:prSet/>
      <dgm:spPr/>
      <dgm:t>
        <a:bodyPr/>
        <a:lstStyle/>
        <a:p>
          <a:endParaRPr lang="en-US"/>
        </a:p>
      </dgm:t>
    </dgm:pt>
    <dgm:pt modelId="{3710C4A2-08EC-4060-9795-F569CD4311E3}" type="pres">
      <dgm:prSet presAssocID="{6FCB70B7-858A-4B3B-95E9-B56654555B1A}" presName="Name0" presStyleCnt="0">
        <dgm:presLayoutVars>
          <dgm:dir/>
          <dgm:resizeHandles val="exact"/>
        </dgm:presLayoutVars>
      </dgm:prSet>
      <dgm:spPr/>
      <dgm:t>
        <a:bodyPr/>
        <a:lstStyle/>
        <a:p>
          <a:endParaRPr lang="en-IN"/>
        </a:p>
      </dgm:t>
    </dgm:pt>
    <dgm:pt modelId="{E4614147-B068-4DC0-A656-FBC5F5088C3A}" type="pres">
      <dgm:prSet presAssocID="{70C6081D-87D0-4AE6-8BBC-BFDCA1DED444}" presName="node" presStyleLbl="node1" presStyleIdx="0" presStyleCnt="7">
        <dgm:presLayoutVars>
          <dgm:bulletEnabled val="1"/>
        </dgm:presLayoutVars>
      </dgm:prSet>
      <dgm:spPr/>
      <dgm:t>
        <a:bodyPr/>
        <a:lstStyle/>
        <a:p>
          <a:endParaRPr lang="en-IN"/>
        </a:p>
      </dgm:t>
    </dgm:pt>
    <dgm:pt modelId="{4D24290C-756B-45B0-9C6B-DE3BD362A0C1}" type="pres">
      <dgm:prSet presAssocID="{D3AC8E5A-0497-4053-AA71-03EC4CF1F05C}" presName="sibTrans" presStyleLbl="sibTrans1D1" presStyleIdx="0" presStyleCnt="6"/>
      <dgm:spPr/>
      <dgm:t>
        <a:bodyPr/>
        <a:lstStyle/>
        <a:p>
          <a:endParaRPr lang="en-IN"/>
        </a:p>
      </dgm:t>
    </dgm:pt>
    <dgm:pt modelId="{E2D2B2B4-5E34-4906-BE40-C21D8D1998DB}" type="pres">
      <dgm:prSet presAssocID="{D3AC8E5A-0497-4053-AA71-03EC4CF1F05C}" presName="connectorText" presStyleLbl="sibTrans1D1" presStyleIdx="0" presStyleCnt="6"/>
      <dgm:spPr/>
      <dgm:t>
        <a:bodyPr/>
        <a:lstStyle/>
        <a:p>
          <a:endParaRPr lang="en-IN"/>
        </a:p>
      </dgm:t>
    </dgm:pt>
    <dgm:pt modelId="{F2729FEC-6A47-4C8F-A6F9-02717944DE43}" type="pres">
      <dgm:prSet presAssocID="{38CBEB1B-8B0D-42CA-9CBB-973C5A75878B}" presName="node" presStyleLbl="node1" presStyleIdx="1" presStyleCnt="7">
        <dgm:presLayoutVars>
          <dgm:bulletEnabled val="1"/>
        </dgm:presLayoutVars>
      </dgm:prSet>
      <dgm:spPr/>
      <dgm:t>
        <a:bodyPr/>
        <a:lstStyle/>
        <a:p>
          <a:endParaRPr lang="en-IN"/>
        </a:p>
      </dgm:t>
    </dgm:pt>
    <dgm:pt modelId="{C8F72DAE-8EA8-4EFF-A86A-5996F338965B}" type="pres">
      <dgm:prSet presAssocID="{CFA3A414-16EC-489B-9B5E-7637EF8BD946}" presName="sibTrans" presStyleLbl="sibTrans1D1" presStyleIdx="1" presStyleCnt="6"/>
      <dgm:spPr/>
      <dgm:t>
        <a:bodyPr/>
        <a:lstStyle/>
        <a:p>
          <a:endParaRPr lang="en-IN"/>
        </a:p>
      </dgm:t>
    </dgm:pt>
    <dgm:pt modelId="{1581BC60-F7A2-4C39-A266-74B4F852EACD}" type="pres">
      <dgm:prSet presAssocID="{CFA3A414-16EC-489B-9B5E-7637EF8BD946}" presName="connectorText" presStyleLbl="sibTrans1D1" presStyleIdx="1" presStyleCnt="6"/>
      <dgm:spPr/>
      <dgm:t>
        <a:bodyPr/>
        <a:lstStyle/>
        <a:p>
          <a:endParaRPr lang="en-IN"/>
        </a:p>
      </dgm:t>
    </dgm:pt>
    <dgm:pt modelId="{57933E8D-6CCB-441D-B63C-2773000CC5DF}" type="pres">
      <dgm:prSet presAssocID="{95A49A56-2568-4864-B61C-B8CFF7310C59}" presName="node" presStyleLbl="node1" presStyleIdx="2" presStyleCnt="7">
        <dgm:presLayoutVars>
          <dgm:bulletEnabled val="1"/>
        </dgm:presLayoutVars>
      </dgm:prSet>
      <dgm:spPr/>
      <dgm:t>
        <a:bodyPr/>
        <a:lstStyle/>
        <a:p>
          <a:endParaRPr lang="en-IN"/>
        </a:p>
      </dgm:t>
    </dgm:pt>
    <dgm:pt modelId="{7170742A-C7BF-4613-B4BA-5AA9C8ED1703}" type="pres">
      <dgm:prSet presAssocID="{5FDA0E65-D846-4A11-BD15-7C21772A40BB}" presName="sibTrans" presStyleLbl="sibTrans1D1" presStyleIdx="2" presStyleCnt="6"/>
      <dgm:spPr/>
      <dgm:t>
        <a:bodyPr/>
        <a:lstStyle/>
        <a:p>
          <a:endParaRPr lang="en-IN"/>
        </a:p>
      </dgm:t>
    </dgm:pt>
    <dgm:pt modelId="{2999BDC7-FEB3-4158-BA53-B8D9FF82B0EC}" type="pres">
      <dgm:prSet presAssocID="{5FDA0E65-D846-4A11-BD15-7C21772A40BB}" presName="connectorText" presStyleLbl="sibTrans1D1" presStyleIdx="2" presStyleCnt="6"/>
      <dgm:spPr/>
      <dgm:t>
        <a:bodyPr/>
        <a:lstStyle/>
        <a:p>
          <a:endParaRPr lang="en-IN"/>
        </a:p>
      </dgm:t>
    </dgm:pt>
    <dgm:pt modelId="{E262F59A-9E04-4A3E-B2B3-11E3736110F5}" type="pres">
      <dgm:prSet presAssocID="{FA457B6F-83F8-439B-8393-E5F5D2224C41}" presName="node" presStyleLbl="node1" presStyleIdx="3" presStyleCnt="7">
        <dgm:presLayoutVars>
          <dgm:bulletEnabled val="1"/>
        </dgm:presLayoutVars>
      </dgm:prSet>
      <dgm:spPr/>
      <dgm:t>
        <a:bodyPr/>
        <a:lstStyle/>
        <a:p>
          <a:endParaRPr lang="en-IN"/>
        </a:p>
      </dgm:t>
    </dgm:pt>
    <dgm:pt modelId="{3AF301B6-E187-4882-89EB-E4CE2717D642}" type="pres">
      <dgm:prSet presAssocID="{C1ECB22B-F4DF-41C6-81DE-A1C005D49F61}" presName="sibTrans" presStyleLbl="sibTrans1D1" presStyleIdx="3" presStyleCnt="6"/>
      <dgm:spPr/>
      <dgm:t>
        <a:bodyPr/>
        <a:lstStyle/>
        <a:p>
          <a:endParaRPr lang="en-IN"/>
        </a:p>
      </dgm:t>
    </dgm:pt>
    <dgm:pt modelId="{2835BC68-6154-4B3A-A8F7-3C4C5A9F8685}" type="pres">
      <dgm:prSet presAssocID="{C1ECB22B-F4DF-41C6-81DE-A1C005D49F61}" presName="connectorText" presStyleLbl="sibTrans1D1" presStyleIdx="3" presStyleCnt="6"/>
      <dgm:spPr/>
      <dgm:t>
        <a:bodyPr/>
        <a:lstStyle/>
        <a:p>
          <a:endParaRPr lang="en-IN"/>
        </a:p>
      </dgm:t>
    </dgm:pt>
    <dgm:pt modelId="{AD1B10F1-A2AD-4370-A2AB-B9809DE725DA}" type="pres">
      <dgm:prSet presAssocID="{09C89C1E-494D-4D90-A70F-CBE437C4486B}" presName="node" presStyleLbl="node1" presStyleIdx="4" presStyleCnt="7">
        <dgm:presLayoutVars>
          <dgm:bulletEnabled val="1"/>
        </dgm:presLayoutVars>
      </dgm:prSet>
      <dgm:spPr/>
      <dgm:t>
        <a:bodyPr/>
        <a:lstStyle/>
        <a:p>
          <a:endParaRPr lang="en-IN"/>
        </a:p>
      </dgm:t>
    </dgm:pt>
    <dgm:pt modelId="{8A3FB955-F681-42EB-AC8D-A44FD97B3A07}" type="pres">
      <dgm:prSet presAssocID="{A3C27659-380E-41E8-940D-4ADAA147E94A}" presName="sibTrans" presStyleLbl="sibTrans1D1" presStyleIdx="4" presStyleCnt="6"/>
      <dgm:spPr/>
      <dgm:t>
        <a:bodyPr/>
        <a:lstStyle/>
        <a:p>
          <a:endParaRPr lang="en-IN"/>
        </a:p>
      </dgm:t>
    </dgm:pt>
    <dgm:pt modelId="{EDF99EAF-3D3F-49F2-BD43-09D51B91F182}" type="pres">
      <dgm:prSet presAssocID="{A3C27659-380E-41E8-940D-4ADAA147E94A}" presName="connectorText" presStyleLbl="sibTrans1D1" presStyleIdx="4" presStyleCnt="6"/>
      <dgm:spPr/>
      <dgm:t>
        <a:bodyPr/>
        <a:lstStyle/>
        <a:p>
          <a:endParaRPr lang="en-IN"/>
        </a:p>
      </dgm:t>
    </dgm:pt>
    <dgm:pt modelId="{DB1FE952-2572-4A88-B3B0-B7BEA4AE7B16}" type="pres">
      <dgm:prSet presAssocID="{53A42AD4-EF02-4350-AB37-C1A55433A6CB}" presName="node" presStyleLbl="node1" presStyleIdx="5" presStyleCnt="7">
        <dgm:presLayoutVars>
          <dgm:bulletEnabled val="1"/>
        </dgm:presLayoutVars>
      </dgm:prSet>
      <dgm:spPr/>
      <dgm:t>
        <a:bodyPr/>
        <a:lstStyle/>
        <a:p>
          <a:endParaRPr lang="en-IN"/>
        </a:p>
      </dgm:t>
    </dgm:pt>
    <dgm:pt modelId="{382B2D8A-FD1D-46F8-9E9C-8607E4955B43}" type="pres">
      <dgm:prSet presAssocID="{2A09D0F5-55CC-4BEE-A022-B95DB1C7242B}" presName="sibTrans" presStyleLbl="sibTrans1D1" presStyleIdx="5" presStyleCnt="6"/>
      <dgm:spPr/>
      <dgm:t>
        <a:bodyPr/>
        <a:lstStyle/>
        <a:p>
          <a:endParaRPr lang="en-IN"/>
        </a:p>
      </dgm:t>
    </dgm:pt>
    <dgm:pt modelId="{6844620B-4718-41A9-B304-175513A44C50}" type="pres">
      <dgm:prSet presAssocID="{2A09D0F5-55CC-4BEE-A022-B95DB1C7242B}" presName="connectorText" presStyleLbl="sibTrans1D1" presStyleIdx="5" presStyleCnt="6"/>
      <dgm:spPr/>
      <dgm:t>
        <a:bodyPr/>
        <a:lstStyle/>
        <a:p>
          <a:endParaRPr lang="en-IN"/>
        </a:p>
      </dgm:t>
    </dgm:pt>
    <dgm:pt modelId="{192BAB42-720F-4517-A134-6C868C15B4E1}" type="pres">
      <dgm:prSet presAssocID="{2BCFE1F3-1CB5-43BC-8B1D-627CD450EE51}" presName="node" presStyleLbl="node1" presStyleIdx="6" presStyleCnt="7">
        <dgm:presLayoutVars>
          <dgm:bulletEnabled val="1"/>
        </dgm:presLayoutVars>
      </dgm:prSet>
      <dgm:spPr/>
      <dgm:t>
        <a:bodyPr/>
        <a:lstStyle/>
        <a:p>
          <a:endParaRPr lang="en-IN"/>
        </a:p>
      </dgm:t>
    </dgm:pt>
  </dgm:ptLst>
  <dgm:cxnLst>
    <dgm:cxn modelId="{1C470343-3E54-4BD2-96D2-42DC5EB0E97D}" type="presOf" srcId="{C1ECB22B-F4DF-41C6-81DE-A1C005D49F61}" destId="{3AF301B6-E187-4882-89EB-E4CE2717D642}" srcOrd="0" destOrd="0" presId="urn:microsoft.com/office/officeart/2016/7/layout/RepeatingBendingProcessNew"/>
    <dgm:cxn modelId="{C12D244E-A988-4396-8356-9B5CF9B80A8A}" type="presOf" srcId="{53A42AD4-EF02-4350-AB37-C1A55433A6CB}" destId="{DB1FE952-2572-4A88-B3B0-B7BEA4AE7B16}" srcOrd="0" destOrd="0" presId="urn:microsoft.com/office/officeart/2016/7/layout/RepeatingBendingProcessNew"/>
    <dgm:cxn modelId="{DB0078A6-B794-4871-9A3C-A3D17C6E1755}" type="presOf" srcId="{5FDA0E65-D846-4A11-BD15-7C21772A40BB}" destId="{7170742A-C7BF-4613-B4BA-5AA9C8ED1703}" srcOrd="0" destOrd="0" presId="urn:microsoft.com/office/officeart/2016/7/layout/RepeatingBendingProcessNew"/>
    <dgm:cxn modelId="{CE42A3E3-2DF8-47D4-9BBF-3BE10EFCF2D4}" srcId="{6FCB70B7-858A-4B3B-95E9-B56654555B1A}" destId="{53A42AD4-EF02-4350-AB37-C1A55433A6CB}" srcOrd="5" destOrd="0" parTransId="{FE422E6F-3853-46EF-9736-682C05B2DEDE}" sibTransId="{2A09D0F5-55CC-4BEE-A022-B95DB1C7242B}"/>
    <dgm:cxn modelId="{E7E8232B-6AF6-4B9A-9CAD-0CEA6DEA340E}" type="presOf" srcId="{95A49A56-2568-4864-B61C-B8CFF7310C59}" destId="{57933E8D-6CCB-441D-B63C-2773000CC5DF}" srcOrd="0" destOrd="0" presId="urn:microsoft.com/office/officeart/2016/7/layout/RepeatingBendingProcessNew"/>
    <dgm:cxn modelId="{C83235BF-644D-4DBC-A977-022EF5C3C0FE}" type="presOf" srcId="{2A09D0F5-55CC-4BEE-A022-B95DB1C7242B}" destId="{6844620B-4718-41A9-B304-175513A44C50}" srcOrd="1" destOrd="0" presId="urn:microsoft.com/office/officeart/2016/7/layout/RepeatingBendingProcessNew"/>
    <dgm:cxn modelId="{3435A982-A095-4DAF-BD95-0DFF0EBF88C2}" type="presOf" srcId="{70C6081D-87D0-4AE6-8BBC-BFDCA1DED444}" destId="{E4614147-B068-4DC0-A656-FBC5F5088C3A}" srcOrd="0" destOrd="0" presId="urn:microsoft.com/office/officeart/2016/7/layout/RepeatingBendingProcessNew"/>
    <dgm:cxn modelId="{4C8EC83B-1374-4106-ABAE-41E5A56CA0A5}" type="presOf" srcId="{A3C27659-380E-41E8-940D-4ADAA147E94A}" destId="{8A3FB955-F681-42EB-AC8D-A44FD97B3A07}" srcOrd="0" destOrd="0" presId="urn:microsoft.com/office/officeart/2016/7/layout/RepeatingBendingProcessNew"/>
    <dgm:cxn modelId="{64BDDA9A-4526-4EE9-A33E-EE520BAB604B}" type="presOf" srcId="{2A09D0F5-55CC-4BEE-A022-B95DB1C7242B}" destId="{382B2D8A-FD1D-46F8-9E9C-8607E4955B43}" srcOrd="0" destOrd="0" presId="urn:microsoft.com/office/officeart/2016/7/layout/RepeatingBendingProcessNew"/>
    <dgm:cxn modelId="{96651A5B-94AB-4275-BF31-46CA1090F263}" type="presOf" srcId="{D3AC8E5A-0497-4053-AA71-03EC4CF1F05C}" destId="{4D24290C-756B-45B0-9C6B-DE3BD362A0C1}" srcOrd="0" destOrd="0" presId="urn:microsoft.com/office/officeart/2016/7/layout/RepeatingBendingProcessNew"/>
    <dgm:cxn modelId="{1878654C-0AB5-4B14-83B3-FA0A02D06849}" type="presOf" srcId="{CFA3A414-16EC-489B-9B5E-7637EF8BD946}" destId="{1581BC60-F7A2-4C39-A266-74B4F852EACD}" srcOrd="1" destOrd="0" presId="urn:microsoft.com/office/officeart/2016/7/layout/RepeatingBendingProcessNew"/>
    <dgm:cxn modelId="{1CCAEB8E-B580-465C-9493-53321A9730EC}" type="presOf" srcId="{5FDA0E65-D846-4A11-BD15-7C21772A40BB}" destId="{2999BDC7-FEB3-4158-BA53-B8D9FF82B0EC}" srcOrd="1" destOrd="0" presId="urn:microsoft.com/office/officeart/2016/7/layout/RepeatingBendingProcessNew"/>
    <dgm:cxn modelId="{16BDAEE0-85BB-458B-99B5-8C467C81C481}" type="presOf" srcId="{6FCB70B7-858A-4B3B-95E9-B56654555B1A}" destId="{3710C4A2-08EC-4060-9795-F569CD4311E3}" srcOrd="0" destOrd="0" presId="urn:microsoft.com/office/officeart/2016/7/layout/RepeatingBendingProcessNew"/>
    <dgm:cxn modelId="{3DA4214A-A8BD-4ADB-8C75-DC180272D30F}" type="presOf" srcId="{38CBEB1B-8B0D-42CA-9CBB-973C5A75878B}" destId="{F2729FEC-6A47-4C8F-A6F9-02717944DE43}" srcOrd="0" destOrd="0" presId="urn:microsoft.com/office/officeart/2016/7/layout/RepeatingBendingProcessNew"/>
    <dgm:cxn modelId="{BF12E377-F5DA-494B-871B-F8D4BE63CD8B}" srcId="{6FCB70B7-858A-4B3B-95E9-B56654555B1A}" destId="{FA457B6F-83F8-439B-8393-E5F5D2224C41}" srcOrd="3" destOrd="0" parTransId="{3679E98B-85F5-45B6-A7BE-7E31002C0B4D}" sibTransId="{C1ECB22B-F4DF-41C6-81DE-A1C005D49F61}"/>
    <dgm:cxn modelId="{3F6B634B-32E1-4C9C-92A4-79AB09C03903}" type="presOf" srcId="{2BCFE1F3-1CB5-43BC-8B1D-627CD450EE51}" destId="{192BAB42-720F-4517-A134-6C868C15B4E1}" srcOrd="0" destOrd="0" presId="urn:microsoft.com/office/officeart/2016/7/layout/RepeatingBendingProcessNew"/>
    <dgm:cxn modelId="{DD0017FD-4908-47B3-9C80-7147865ABFC7}" type="presOf" srcId="{A3C27659-380E-41E8-940D-4ADAA147E94A}" destId="{EDF99EAF-3D3F-49F2-BD43-09D51B91F182}" srcOrd="1" destOrd="0" presId="urn:microsoft.com/office/officeart/2016/7/layout/RepeatingBendingProcessNew"/>
    <dgm:cxn modelId="{E629B525-6E6D-471A-B3FA-29476743B40D}" type="presOf" srcId="{C1ECB22B-F4DF-41C6-81DE-A1C005D49F61}" destId="{2835BC68-6154-4B3A-A8F7-3C4C5A9F8685}" srcOrd="1" destOrd="0" presId="urn:microsoft.com/office/officeart/2016/7/layout/RepeatingBendingProcessNew"/>
    <dgm:cxn modelId="{C90E1075-BFFF-4483-A0EE-5E46FEC3E074}" type="presOf" srcId="{CFA3A414-16EC-489B-9B5E-7637EF8BD946}" destId="{C8F72DAE-8EA8-4EFF-A86A-5996F338965B}" srcOrd="0" destOrd="0" presId="urn:microsoft.com/office/officeart/2016/7/layout/RepeatingBendingProcessNew"/>
    <dgm:cxn modelId="{12D00FDC-A9B2-425E-875C-C882D9FF8FE7}" type="presOf" srcId="{D3AC8E5A-0497-4053-AA71-03EC4CF1F05C}" destId="{E2D2B2B4-5E34-4906-BE40-C21D8D1998DB}" srcOrd="1" destOrd="0" presId="urn:microsoft.com/office/officeart/2016/7/layout/RepeatingBendingProcessNew"/>
    <dgm:cxn modelId="{9261540A-FDEB-4477-96AB-9F799DBB1FE5}" srcId="{6FCB70B7-858A-4B3B-95E9-B56654555B1A}" destId="{70C6081D-87D0-4AE6-8BBC-BFDCA1DED444}" srcOrd="0" destOrd="0" parTransId="{57B0C897-727F-4499-8C62-6C5DED677882}" sibTransId="{D3AC8E5A-0497-4053-AA71-03EC4CF1F05C}"/>
    <dgm:cxn modelId="{D3CF7505-68E2-4E30-8BBB-653A4504D342}" srcId="{6FCB70B7-858A-4B3B-95E9-B56654555B1A}" destId="{09C89C1E-494D-4D90-A70F-CBE437C4486B}" srcOrd="4" destOrd="0" parTransId="{A533D1E4-3F67-4FB8-A591-5576307EAFE4}" sibTransId="{A3C27659-380E-41E8-940D-4ADAA147E94A}"/>
    <dgm:cxn modelId="{49F175B1-C316-4FF6-82E0-162FDD47FC11}" type="presOf" srcId="{FA457B6F-83F8-439B-8393-E5F5D2224C41}" destId="{E262F59A-9E04-4A3E-B2B3-11E3736110F5}" srcOrd="0" destOrd="0" presId="urn:microsoft.com/office/officeart/2016/7/layout/RepeatingBendingProcessNew"/>
    <dgm:cxn modelId="{4D3C6ED9-CA3B-496F-8D00-2C6A2E18CF75}" srcId="{6FCB70B7-858A-4B3B-95E9-B56654555B1A}" destId="{95A49A56-2568-4864-B61C-B8CFF7310C59}" srcOrd="2" destOrd="0" parTransId="{0543F918-DF92-44EC-B98C-B280CE46989F}" sibTransId="{5FDA0E65-D846-4A11-BD15-7C21772A40BB}"/>
    <dgm:cxn modelId="{7E0C974E-D813-4654-86BD-244DC3FA038D}" type="presOf" srcId="{09C89C1E-494D-4D90-A70F-CBE437C4486B}" destId="{AD1B10F1-A2AD-4370-A2AB-B9809DE725DA}" srcOrd="0" destOrd="0" presId="urn:microsoft.com/office/officeart/2016/7/layout/RepeatingBendingProcessNew"/>
    <dgm:cxn modelId="{F9E23EB8-DFC0-48B7-8EC5-67C9AAB82196}" srcId="{6FCB70B7-858A-4B3B-95E9-B56654555B1A}" destId="{38CBEB1B-8B0D-42CA-9CBB-973C5A75878B}" srcOrd="1" destOrd="0" parTransId="{0A020D66-C5CF-409F-9E14-0CA9966E59E5}" sibTransId="{CFA3A414-16EC-489B-9B5E-7637EF8BD946}"/>
    <dgm:cxn modelId="{BEFC84BB-3513-43B2-85C0-CC1FE2122727}" srcId="{6FCB70B7-858A-4B3B-95E9-B56654555B1A}" destId="{2BCFE1F3-1CB5-43BC-8B1D-627CD450EE51}" srcOrd="6" destOrd="0" parTransId="{CAD28811-05C1-48AC-BBB3-A13D60CF72C2}" sibTransId="{5845CFAA-A201-4BB5-8E9F-7B734D5D11D3}"/>
    <dgm:cxn modelId="{DEC2F786-6524-4C2C-ACFA-263E840381B9}" type="presParOf" srcId="{3710C4A2-08EC-4060-9795-F569CD4311E3}" destId="{E4614147-B068-4DC0-A656-FBC5F5088C3A}" srcOrd="0" destOrd="0" presId="urn:microsoft.com/office/officeart/2016/7/layout/RepeatingBendingProcessNew"/>
    <dgm:cxn modelId="{C6978EE6-B422-47CA-B526-A1BA543B48BE}" type="presParOf" srcId="{3710C4A2-08EC-4060-9795-F569CD4311E3}" destId="{4D24290C-756B-45B0-9C6B-DE3BD362A0C1}" srcOrd="1" destOrd="0" presId="urn:microsoft.com/office/officeart/2016/7/layout/RepeatingBendingProcessNew"/>
    <dgm:cxn modelId="{E986059A-30FC-41DE-A0D4-AB078CF8EABF}" type="presParOf" srcId="{4D24290C-756B-45B0-9C6B-DE3BD362A0C1}" destId="{E2D2B2B4-5E34-4906-BE40-C21D8D1998DB}" srcOrd="0" destOrd="0" presId="urn:microsoft.com/office/officeart/2016/7/layout/RepeatingBendingProcessNew"/>
    <dgm:cxn modelId="{5B66D973-8D24-4E4B-AD32-A718E4DBE683}" type="presParOf" srcId="{3710C4A2-08EC-4060-9795-F569CD4311E3}" destId="{F2729FEC-6A47-4C8F-A6F9-02717944DE43}" srcOrd="2" destOrd="0" presId="urn:microsoft.com/office/officeart/2016/7/layout/RepeatingBendingProcessNew"/>
    <dgm:cxn modelId="{E286D0A5-6AF4-4B45-93AD-060CA06DB7B4}" type="presParOf" srcId="{3710C4A2-08EC-4060-9795-F569CD4311E3}" destId="{C8F72DAE-8EA8-4EFF-A86A-5996F338965B}" srcOrd="3" destOrd="0" presId="urn:microsoft.com/office/officeart/2016/7/layout/RepeatingBendingProcessNew"/>
    <dgm:cxn modelId="{B734B9F0-CA89-4AD7-954B-B0217983CD05}" type="presParOf" srcId="{C8F72DAE-8EA8-4EFF-A86A-5996F338965B}" destId="{1581BC60-F7A2-4C39-A266-74B4F852EACD}" srcOrd="0" destOrd="0" presId="urn:microsoft.com/office/officeart/2016/7/layout/RepeatingBendingProcessNew"/>
    <dgm:cxn modelId="{E0215BD7-C971-4BFF-ADCB-03F9E1B676F6}" type="presParOf" srcId="{3710C4A2-08EC-4060-9795-F569CD4311E3}" destId="{57933E8D-6CCB-441D-B63C-2773000CC5DF}" srcOrd="4" destOrd="0" presId="urn:microsoft.com/office/officeart/2016/7/layout/RepeatingBendingProcessNew"/>
    <dgm:cxn modelId="{FF8BEFD1-95F0-4E56-9217-F5B8154C1A60}" type="presParOf" srcId="{3710C4A2-08EC-4060-9795-F569CD4311E3}" destId="{7170742A-C7BF-4613-B4BA-5AA9C8ED1703}" srcOrd="5" destOrd="0" presId="urn:microsoft.com/office/officeart/2016/7/layout/RepeatingBendingProcessNew"/>
    <dgm:cxn modelId="{003A56F1-FD4B-499D-879C-DDC7B00DA76A}" type="presParOf" srcId="{7170742A-C7BF-4613-B4BA-5AA9C8ED1703}" destId="{2999BDC7-FEB3-4158-BA53-B8D9FF82B0EC}" srcOrd="0" destOrd="0" presId="urn:microsoft.com/office/officeart/2016/7/layout/RepeatingBendingProcessNew"/>
    <dgm:cxn modelId="{4C514B87-2626-45DB-8BFA-D258261F5811}" type="presParOf" srcId="{3710C4A2-08EC-4060-9795-F569CD4311E3}" destId="{E262F59A-9E04-4A3E-B2B3-11E3736110F5}" srcOrd="6" destOrd="0" presId="urn:microsoft.com/office/officeart/2016/7/layout/RepeatingBendingProcessNew"/>
    <dgm:cxn modelId="{2AB48447-44E6-450D-9CE8-8B72F9D6B89B}" type="presParOf" srcId="{3710C4A2-08EC-4060-9795-F569CD4311E3}" destId="{3AF301B6-E187-4882-89EB-E4CE2717D642}" srcOrd="7" destOrd="0" presId="urn:microsoft.com/office/officeart/2016/7/layout/RepeatingBendingProcessNew"/>
    <dgm:cxn modelId="{94E0F7F1-5078-4A0A-92FB-33E251F0B10D}" type="presParOf" srcId="{3AF301B6-E187-4882-89EB-E4CE2717D642}" destId="{2835BC68-6154-4B3A-A8F7-3C4C5A9F8685}" srcOrd="0" destOrd="0" presId="urn:microsoft.com/office/officeart/2016/7/layout/RepeatingBendingProcessNew"/>
    <dgm:cxn modelId="{97A207EB-F2B5-4B9D-98AD-B3B654590854}" type="presParOf" srcId="{3710C4A2-08EC-4060-9795-F569CD4311E3}" destId="{AD1B10F1-A2AD-4370-A2AB-B9809DE725DA}" srcOrd="8" destOrd="0" presId="urn:microsoft.com/office/officeart/2016/7/layout/RepeatingBendingProcessNew"/>
    <dgm:cxn modelId="{18407DE1-0628-4A66-9BD6-97213F658DFF}" type="presParOf" srcId="{3710C4A2-08EC-4060-9795-F569CD4311E3}" destId="{8A3FB955-F681-42EB-AC8D-A44FD97B3A07}" srcOrd="9" destOrd="0" presId="urn:microsoft.com/office/officeart/2016/7/layout/RepeatingBendingProcessNew"/>
    <dgm:cxn modelId="{245658AB-DB1D-4E33-BA31-9E6F3FC9C4AA}" type="presParOf" srcId="{8A3FB955-F681-42EB-AC8D-A44FD97B3A07}" destId="{EDF99EAF-3D3F-49F2-BD43-09D51B91F182}" srcOrd="0" destOrd="0" presId="urn:microsoft.com/office/officeart/2016/7/layout/RepeatingBendingProcessNew"/>
    <dgm:cxn modelId="{2917C454-F2CC-43E7-A984-F3A19ABDA1F6}" type="presParOf" srcId="{3710C4A2-08EC-4060-9795-F569CD4311E3}" destId="{DB1FE952-2572-4A88-B3B0-B7BEA4AE7B16}" srcOrd="10" destOrd="0" presId="urn:microsoft.com/office/officeart/2016/7/layout/RepeatingBendingProcessNew"/>
    <dgm:cxn modelId="{2605A3ED-B7E0-4976-B6FF-132BA8D89217}" type="presParOf" srcId="{3710C4A2-08EC-4060-9795-F569CD4311E3}" destId="{382B2D8A-FD1D-46F8-9E9C-8607E4955B43}" srcOrd="11" destOrd="0" presId="urn:microsoft.com/office/officeart/2016/7/layout/RepeatingBendingProcessNew"/>
    <dgm:cxn modelId="{3F2CF5EF-54F5-455C-8C75-A3FA2C1CB557}" type="presParOf" srcId="{382B2D8A-FD1D-46F8-9E9C-8607E4955B43}" destId="{6844620B-4718-41A9-B304-175513A44C50}" srcOrd="0" destOrd="0" presId="urn:microsoft.com/office/officeart/2016/7/layout/RepeatingBendingProcessNew"/>
    <dgm:cxn modelId="{2C2458F5-2DA7-42BF-82CC-9DEFAD8E64C8}" type="presParOf" srcId="{3710C4A2-08EC-4060-9795-F569CD4311E3}" destId="{192BAB42-720F-4517-A134-6C868C15B4E1}"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C5DAFA-2F90-428F-A171-8AFFE885F9D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969906EE-E38D-4A0D-95A5-1A9E78D3C0DD}">
      <dgm:prSet/>
      <dgm:spPr/>
      <dgm:t>
        <a:bodyPr/>
        <a:lstStyle/>
        <a:p>
          <a:pPr rtl="0"/>
          <a:r>
            <a:rPr lang="en-US" i="1" smtClean="0"/>
            <a:t>When a heartbeat occurs, blood is pumped through the human body and gets squeezed into the capillary tissues. Consequently, the volume of these capillary tissues increases. </a:t>
          </a:r>
          <a:endParaRPr lang="en-IN"/>
        </a:p>
      </dgm:t>
    </dgm:pt>
    <dgm:pt modelId="{14F2063F-4191-450E-9A06-EFD1E2C909BA}" type="parTrans" cxnId="{501F9B10-F951-4340-AC1D-ECF2B338DD66}">
      <dgm:prSet/>
      <dgm:spPr/>
      <dgm:t>
        <a:bodyPr/>
        <a:lstStyle/>
        <a:p>
          <a:endParaRPr lang="en-IN"/>
        </a:p>
      </dgm:t>
    </dgm:pt>
    <dgm:pt modelId="{A46BB136-046C-4A25-A42C-E178C84AED1B}" type="sibTrans" cxnId="{501F9B10-F951-4340-AC1D-ECF2B338DD66}">
      <dgm:prSet/>
      <dgm:spPr/>
      <dgm:t>
        <a:bodyPr/>
        <a:lstStyle/>
        <a:p>
          <a:endParaRPr lang="en-IN"/>
        </a:p>
      </dgm:t>
    </dgm:pt>
    <dgm:pt modelId="{6A33F04E-5A22-4896-A0D6-1E5709DF74C9}">
      <dgm:prSet/>
      <dgm:spPr/>
      <dgm:t>
        <a:bodyPr/>
        <a:lstStyle/>
        <a:p>
          <a:pPr rtl="0"/>
          <a:r>
            <a:rPr lang="en-US" i="1" smtClean="0"/>
            <a:t>But in between the two consecutive heartbeats, this volume inside capillary tissues decreases. </a:t>
          </a:r>
          <a:endParaRPr lang="en-IN"/>
        </a:p>
      </dgm:t>
    </dgm:pt>
    <dgm:pt modelId="{F1EF2CF0-AA66-4FD7-B01D-0AB7C32E5274}" type="parTrans" cxnId="{EBE5C9E6-B0AE-4E61-AB3D-F59A9FE6F9FA}">
      <dgm:prSet/>
      <dgm:spPr/>
      <dgm:t>
        <a:bodyPr/>
        <a:lstStyle/>
        <a:p>
          <a:endParaRPr lang="en-IN"/>
        </a:p>
      </dgm:t>
    </dgm:pt>
    <dgm:pt modelId="{6095B23C-BC0F-44B3-B963-9440F7464D36}" type="sibTrans" cxnId="{EBE5C9E6-B0AE-4E61-AB3D-F59A9FE6F9FA}">
      <dgm:prSet/>
      <dgm:spPr/>
      <dgm:t>
        <a:bodyPr/>
        <a:lstStyle/>
        <a:p>
          <a:endParaRPr lang="en-IN"/>
        </a:p>
      </dgm:t>
    </dgm:pt>
    <dgm:pt modelId="{E0023CCB-42D8-46A1-A021-E0E6CBA1F288}">
      <dgm:prSet/>
      <dgm:spPr/>
      <dgm:t>
        <a:bodyPr/>
        <a:lstStyle/>
        <a:p>
          <a:pPr rtl="0"/>
          <a:r>
            <a:rPr lang="en-US" i="1" smtClean="0"/>
            <a:t>This change in volume between the heartbeats affects the amount of light that will transmit through these tissues.</a:t>
          </a:r>
          <a:endParaRPr lang="en-IN"/>
        </a:p>
      </dgm:t>
    </dgm:pt>
    <dgm:pt modelId="{8B6698D5-2AE7-4A75-9A44-81D816A2B4FE}" type="parTrans" cxnId="{9B72E139-9291-48A1-B2E6-F1810CF416B6}">
      <dgm:prSet/>
      <dgm:spPr/>
      <dgm:t>
        <a:bodyPr/>
        <a:lstStyle/>
        <a:p>
          <a:endParaRPr lang="en-IN"/>
        </a:p>
      </dgm:t>
    </dgm:pt>
    <dgm:pt modelId="{8DD2D9E9-11B0-4267-BC08-5C4E6486DD25}" type="sibTrans" cxnId="{9B72E139-9291-48A1-B2E6-F1810CF416B6}">
      <dgm:prSet/>
      <dgm:spPr/>
      <dgm:t>
        <a:bodyPr/>
        <a:lstStyle/>
        <a:p>
          <a:endParaRPr lang="en-IN"/>
        </a:p>
      </dgm:t>
    </dgm:pt>
    <dgm:pt modelId="{23EC88BC-0E30-4429-ADF3-5A3A977D9F03}">
      <dgm:prSet/>
      <dgm:spPr/>
      <dgm:t>
        <a:bodyPr/>
        <a:lstStyle/>
        <a:p>
          <a:pPr rtl="0"/>
          <a:r>
            <a:rPr lang="en-US" i="1" smtClean="0"/>
            <a:t>This can be measured with the help of a microcontroller.</a:t>
          </a:r>
          <a:endParaRPr lang="en-IN"/>
        </a:p>
      </dgm:t>
    </dgm:pt>
    <dgm:pt modelId="{6F038620-1DA9-4175-98CF-B56C3F0AE323}" type="parTrans" cxnId="{DAA7D6AB-CC7D-4000-9F18-958F53939985}">
      <dgm:prSet/>
      <dgm:spPr/>
      <dgm:t>
        <a:bodyPr/>
        <a:lstStyle/>
        <a:p>
          <a:endParaRPr lang="en-IN"/>
        </a:p>
      </dgm:t>
    </dgm:pt>
    <dgm:pt modelId="{F389DB39-05C1-43ED-BA7A-FEEBB9240FB0}" type="sibTrans" cxnId="{DAA7D6AB-CC7D-4000-9F18-958F53939985}">
      <dgm:prSet/>
      <dgm:spPr/>
      <dgm:t>
        <a:bodyPr/>
        <a:lstStyle/>
        <a:p>
          <a:endParaRPr lang="en-IN"/>
        </a:p>
      </dgm:t>
    </dgm:pt>
    <dgm:pt modelId="{44235799-4927-4AE6-9476-4BF335BABD6E}" type="pres">
      <dgm:prSet presAssocID="{3BC5DAFA-2F90-428F-A171-8AFFE885F9DA}" presName="Name0" presStyleCnt="0">
        <dgm:presLayoutVars>
          <dgm:chPref val="3"/>
          <dgm:dir/>
          <dgm:animLvl val="lvl"/>
          <dgm:resizeHandles/>
        </dgm:presLayoutVars>
      </dgm:prSet>
      <dgm:spPr/>
    </dgm:pt>
    <dgm:pt modelId="{D1D7C989-B421-4699-97F2-69F465BEB901}" type="pres">
      <dgm:prSet presAssocID="{969906EE-E38D-4A0D-95A5-1A9E78D3C0DD}" presName="horFlow" presStyleCnt="0"/>
      <dgm:spPr/>
    </dgm:pt>
    <dgm:pt modelId="{509543F0-2635-4CAF-BFE6-07E98EE227D1}" type="pres">
      <dgm:prSet presAssocID="{969906EE-E38D-4A0D-95A5-1A9E78D3C0DD}" presName="bigChev" presStyleLbl="node1" presStyleIdx="0" presStyleCnt="4" custScaleX="201377"/>
      <dgm:spPr/>
    </dgm:pt>
    <dgm:pt modelId="{2BDCF93E-18FC-4820-B86F-76689B136A8A}" type="pres">
      <dgm:prSet presAssocID="{969906EE-E38D-4A0D-95A5-1A9E78D3C0DD}" presName="vSp" presStyleCnt="0"/>
      <dgm:spPr/>
    </dgm:pt>
    <dgm:pt modelId="{9D4C0037-0D0E-4C46-A88D-FAE75A35F4C2}" type="pres">
      <dgm:prSet presAssocID="{6A33F04E-5A22-4896-A0D6-1E5709DF74C9}" presName="horFlow" presStyleCnt="0"/>
      <dgm:spPr/>
    </dgm:pt>
    <dgm:pt modelId="{9DA774AC-0B0B-4BD1-ABDF-8B73F91F34F0}" type="pres">
      <dgm:prSet presAssocID="{6A33F04E-5A22-4896-A0D6-1E5709DF74C9}" presName="bigChev" presStyleLbl="node1" presStyleIdx="1" presStyleCnt="4" custScaleX="201575"/>
      <dgm:spPr/>
    </dgm:pt>
    <dgm:pt modelId="{9251F1BE-FC72-4C14-AD77-A52C9E1FF023}" type="pres">
      <dgm:prSet presAssocID="{6A33F04E-5A22-4896-A0D6-1E5709DF74C9}" presName="vSp" presStyleCnt="0"/>
      <dgm:spPr/>
    </dgm:pt>
    <dgm:pt modelId="{9D914841-292E-431E-8430-AB3D7DF6B960}" type="pres">
      <dgm:prSet presAssocID="{E0023CCB-42D8-46A1-A021-E0E6CBA1F288}" presName="horFlow" presStyleCnt="0"/>
      <dgm:spPr/>
    </dgm:pt>
    <dgm:pt modelId="{54A47846-AE65-40A6-A7D6-B8E3B95ED388}" type="pres">
      <dgm:prSet presAssocID="{E0023CCB-42D8-46A1-A021-E0E6CBA1F288}" presName="bigChev" presStyleLbl="node1" presStyleIdx="2" presStyleCnt="4" custScaleX="201773" custLinFactNeighborX="-10133" custLinFactNeighborY="-1809"/>
      <dgm:spPr/>
    </dgm:pt>
    <dgm:pt modelId="{6DF9E267-7DE6-4F9E-A520-AD6F95F32A82}" type="pres">
      <dgm:prSet presAssocID="{E0023CCB-42D8-46A1-A021-E0E6CBA1F288}" presName="vSp" presStyleCnt="0"/>
      <dgm:spPr/>
    </dgm:pt>
    <dgm:pt modelId="{669083B8-1210-4BA0-81B6-1C5B3CC0F33D}" type="pres">
      <dgm:prSet presAssocID="{23EC88BC-0E30-4429-ADF3-5A3A977D9F03}" presName="horFlow" presStyleCnt="0"/>
      <dgm:spPr/>
    </dgm:pt>
    <dgm:pt modelId="{F5F3CC58-48CB-4BC4-AB1A-B0296532B47E}" type="pres">
      <dgm:prSet presAssocID="{23EC88BC-0E30-4429-ADF3-5A3A977D9F03}" presName="bigChev" presStyleLbl="node1" presStyleIdx="3" presStyleCnt="4" custScaleX="201773"/>
      <dgm:spPr/>
    </dgm:pt>
  </dgm:ptLst>
  <dgm:cxnLst>
    <dgm:cxn modelId="{22678F0E-B295-446B-B655-75BEC44A2DCA}" type="presOf" srcId="{6A33F04E-5A22-4896-A0D6-1E5709DF74C9}" destId="{9DA774AC-0B0B-4BD1-ABDF-8B73F91F34F0}" srcOrd="0" destOrd="0" presId="urn:microsoft.com/office/officeart/2005/8/layout/lProcess3"/>
    <dgm:cxn modelId="{DAA7D6AB-CC7D-4000-9F18-958F53939985}" srcId="{3BC5DAFA-2F90-428F-A171-8AFFE885F9DA}" destId="{23EC88BC-0E30-4429-ADF3-5A3A977D9F03}" srcOrd="3" destOrd="0" parTransId="{6F038620-1DA9-4175-98CF-B56C3F0AE323}" sibTransId="{F389DB39-05C1-43ED-BA7A-FEEBB9240FB0}"/>
    <dgm:cxn modelId="{9B72E139-9291-48A1-B2E6-F1810CF416B6}" srcId="{3BC5DAFA-2F90-428F-A171-8AFFE885F9DA}" destId="{E0023CCB-42D8-46A1-A021-E0E6CBA1F288}" srcOrd="2" destOrd="0" parTransId="{8B6698D5-2AE7-4A75-9A44-81D816A2B4FE}" sibTransId="{8DD2D9E9-11B0-4267-BC08-5C4E6486DD25}"/>
    <dgm:cxn modelId="{DE168B9C-3625-4716-B703-151ECE4A111B}" type="presOf" srcId="{23EC88BC-0E30-4429-ADF3-5A3A977D9F03}" destId="{F5F3CC58-48CB-4BC4-AB1A-B0296532B47E}" srcOrd="0" destOrd="0" presId="urn:microsoft.com/office/officeart/2005/8/layout/lProcess3"/>
    <dgm:cxn modelId="{8635F9BB-81E3-461B-8272-23A3E2DE0C3C}" type="presOf" srcId="{E0023CCB-42D8-46A1-A021-E0E6CBA1F288}" destId="{54A47846-AE65-40A6-A7D6-B8E3B95ED388}" srcOrd="0" destOrd="0" presId="urn:microsoft.com/office/officeart/2005/8/layout/lProcess3"/>
    <dgm:cxn modelId="{6E215762-4710-4333-BD43-89C4064DB1F7}" type="presOf" srcId="{969906EE-E38D-4A0D-95A5-1A9E78D3C0DD}" destId="{509543F0-2635-4CAF-BFE6-07E98EE227D1}" srcOrd="0" destOrd="0" presId="urn:microsoft.com/office/officeart/2005/8/layout/lProcess3"/>
    <dgm:cxn modelId="{501F9B10-F951-4340-AC1D-ECF2B338DD66}" srcId="{3BC5DAFA-2F90-428F-A171-8AFFE885F9DA}" destId="{969906EE-E38D-4A0D-95A5-1A9E78D3C0DD}" srcOrd="0" destOrd="0" parTransId="{14F2063F-4191-450E-9A06-EFD1E2C909BA}" sibTransId="{A46BB136-046C-4A25-A42C-E178C84AED1B}"/>
    <dgm:cxn modelId="{EBE5C9E6-B0AE-4E61-AB3D-F59A9FE6F9FA}" srcId="{3BC5DAFA-2F90-428F-A171-8AFFE885F9DA}" destId="{6A33F04E-5A22-4896-A0D6-1E5709DF74C9}" srcOrd="1" destOrd="0" parTransId="{F1EF2CF0-AA66-4FD7-B01D-0AB7C32E5274}" sibTransId="{6095B23C-BC0F-44B3-B963-9440F7464D36}"/>
    <dgm:cxn modelId="{CA7A31C4-351B-4AFA-AA24-E84E3373A907}" type="presOf" srcId="{3BC5DAFA-2F90-428F-A171-8AFFE885F9DA}" destId="{44235799-4927-4AE6-9476-4BF335BABD6E}" srcOrd="0" destOrd="0" presId="urn:microsoft.com/office/officeart/2005/8/layout/lProcess3"/>
    <dgm:cxn modelId="{6F31FDDA-3B3B-4763-B497-93F98EDEBC27}" type="presParOf" srcId="{44235799-4927-4AE6-9476-4BF335BABD6E}" destId="{D1D7C989-B421-4699-97F2-69F465BEB901}" srcOrd="0" destOrd="0" presId="urn:microsoft.com/office/officeart/2005/8/layout/lProcess3"/>
    <dgm:cxn modelId="{533471C0-1646-4A7A-853C-96C43F9A45A9}" type="presParOf" srcId="{D1D7C989-B421-4699-97F2-69F465BEB901}" destId="{509543F0-2635-4CAF-BFE6-07E98EE227D1}" srcOrd="0" destOrd="0" presId="urn:microsoft.com/office/officeart/2005/8/layout/lProcess3"/>
    <dgm:cxn modelId="{C1A8F557-268E-478B-BFCF-2DAA834EB927}" type="presParOf" srcId="{44235799-4927-4AE6-9476-4BF335BABD6E}" destId="{2BDCF93E-18FC-4820-B86F-76689B136A8A}" srcOrd="1" destOrd="0" presId="urn:microsoft.com/office/officeart/2005/8/layout/lProcess3"/>
    <dgm:cxn modelId="{167A1A5C-EBCB-4800-82F9-85DB68D96807}" type="presParOf" srcId="{44235799-4927-4AE6-9476-4BF335BABD6E}" destId="{9D4C0037-0D0E-4C46-A88D-FAE75A35F4C2}" srcOrd="2" destOrd="0" presId="urn:microsoft.com/office/officeart/2005/8/layout/lProcess3"/>
    <dgm:cxn modelId="{916C73E6-CD55-4148-A4FD-AD0C6573C439}" type="presParOf" srcId="{9D4C0037-0D0E-4C46-A88D-FAE75A35F4C2}" destId="{9DA774AC-0B0B-4BD1-ABDF-8B73F91F34F0}" srcOrd="0" destOrd="0" presId="urn:microsoft.com/office/officeart/2005/8/layout/lProcess3"/>
    <dgm:cxn modelId="{6209324C-343D-4D92-B9E2-860445F8EDCD}" type="presParOf" srcId="{44235799-4927-4AE6-9476-4BF335BABD6E}" destId="{9251F1BE-FC72-4C14-AD77-A52C9E1FF023}" srcOrd="3" destOrd="0" presId="urn:microsoft.com/office/officeart/2005/8/layout/lProcess3"/>
    <dgm:cxn modelId="{8487CBE0-BEC0-4B0B-B51F-E2750F88A091}" type="presParOf" srcId="{44235799-4927-4AE6-9476-4BF335BABD6E}" destId="{9D914841-292E-431E-8430-AB3D7DF6B960}" srcOrd="4" destOrd="0" presId="urn:microsoft.com/office/officeart/2005/8/layout/lProcess3"/>
    <dgm:cxn modelId="{565A26EE-68C2-42EC-9DFC-EE6361A20447}" type="presParOf" srcId="{9D914841-292E-431E-8430-AB3D7DF6B960}" destId="{54A47846-AE65-40A6-A7D6-B8E3B95ED388}" srcOrd="0" destOrd="0" presId="urn:microsoft.com/office/officeart/2005/8/layout/lProcess3"/>
    <dgm:cxn modelId="{E541A045-E3FE-4F1E-8F69-13A72DE4391C}" type="presParOf" srcId="{44235799-4927-4AE6-9476-4BF335BABD6E}" destId="{6DF9E267-7DE6-4F9E-A520-AD6F95F32A82}" srcOrd="5" destOrd="0" presId="urn:microsoft.com/office/officeart/2005/8/layout/lProcess3"/>
    <dgm:cxn modelId="{0765AE2E-E938-422D-92DE-CFC0943A2911}" type="presParOf" srcId="{44235799-4927-4AE6-9476-4BF335BABD6E}" destId="{669083B8-1210-4BA0-81B6-1C5B3CC0F33D}" srcOrd="6" destOrd="0" presId="urn:microsoft.com/office/officeart/2005/8/layout/lProcess3"/>
    <dgm:cxn modelId="{CD528E74-94AD-4CF2-A7BB-EDE3060F0A62}" type="presParOf" srcId="{669083B8-1210-4BA0-81B6-1C5B3CC0F33D}" destId="{F5F3CC58-48CB-4BC4-AB1A-B0296532B47E}"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53859-2709-43FB-9E39-D8BF51F4591A}">
      <dsp:nvSpPr>
        <dsp:cNvPr id="0" name=""/>
        <dsp:cNvSpPr/>
      </dsp:nvSpPr>
      <dsp:spPr>
        <a:xfrm>
          <a:off x="727049" y="792121"/>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CFE76767-2B73-4C7D-B9B6-AADB4541D4C3}">
      <dsp:nvSpPr>
        <dsp:cNvPr id="0" name=""/>
        <dsp:cNvSpPr/>
      </dsp:nvSpPr>
      <dsp:spPr>
        <a:xfrm>
          <a:off x="1158487" y="1223559"/>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EE282AE-F92A-46EE-AC96-E1B56F6BB506}">
      <dsp:nvSpPr>
        <dsp:cNvPr id="0" name=""/>
        <dsp:cNvSpPr/>
      </dsp:nvSpPr>
      <dsp:spPr>
        <a:xfrm>
          <a:off x="79893" y="3447122"/>
          <a:ext cx="331875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i="1" kern="1200" dirty="0">
              <a:latin typeface="Avenir Next LT Pro"/>
            </a:rPr>
            <a:t>Heartbeat sensor is designed to give digital output of heat beat when a finger is placed on it. When the heartbeat detector is working, the beat LED flashes in unison with each heartbeat.</a:t>
          </a:r>
        </a:p>
      </dsp:txBody>
      <dsp:txXfrm>
        <a:off x="79893" y="3447122"/>
        <a:ext cx="3318750" cy="967500"/>
      </dsp:txXfrm>
    </dsp:sp>
    <dsp:sp modelId="{E488FD45-ADE0-4E90-9081-F47612134ADD}">
      <dsp:nvSpPr>
        <dsp:cNvPr id="0" name=""/>
        <dsp:cNvSpPr/>
      </dsp:nvSpPr>
      <dsp:spPr>
        <a:xfrm>
          <a:off x="4626581" y="792121"/>
          <a:ext cx="2024437" cy="2024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7255A93-BDA1-4D1F-BE31-00F152493E8B}">
      <dsp:nvSpPr>
        <dsp:cNvPr id="0" name=""/>
        <dsp:cNvSpPr/>
      </dsp:nvSpPr>
      <dsp:spPr>
        <a:xfrm>
          <a:off x="5058018" y="1223559"/>
          <a:ext cx="1161562" cy="116156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74C22E-5F97-4B39-8028-D8D5D1B970FC}">
      <dsp:nvSpPr>
        <dsp:cNvPr id="0" name=""/>
        <dsp:cNvSpPr/>
      </dsp:nvSpPr>
      <dsp:spPr>
        <a:xfrm>
          <a:off x="3979425" y="3447122"/>
          <a:ext cx="331875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i="1" kern="1200">
              <a:latin typeface="Avenir Next LT Pro"/>
            </a:rPr>
            <a:t>This digital output can be connected to microcontroller directly to measure the Beats Per Minute (BPM) rate.</a:t>
          </a:r>
        </a:p>
      </dsp:txBody>
      <dsp:txXfrm>
        <a:off x="3979425" y="3447122"/>
        <a:ext cx="3318750" cy="967500"/>
      </dsp:txXfrm>
    </dsp:sp>
    <dsp:sp modelId="{168DCCA7-21F1-45CF-BEDF-AF5F80A4B566}">
      <dsp:nvSpPr>
        <dsp:cNvPr id="0" name=""/>
        <dsp:cNvSpPr/>
      </dsp:nvSpPr>
      <dsp:spPr>
        <a:xfrm>
          <a:off x="8526112" y="792121"/>
          <a:ext cx="2024437" cy="2024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F5337843-0250-452D-846D-0C8830E84F06}">
      <dsp:nvSpPr>
        <dsp:cNvPr id="0" name=""/>
        <dsp:cNvSpPr/>
      </dsp:nvSpPr>
      <dsp:spPr>
        <a:xfrm>
          <a:off x="8957550" y="1223559"/>
          <a:ext cx="1161562" cy="1161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E60B8A-1C24-4E89-8389-A6893C068856}">
      <dsp:nvSpPr>
        <dsp:cNvPr id="0" name=""/>
        <dsp:cNvSpPr/>
      </dsp:nvSpPr>
      <dsp:spPr>
        <a:xfrm>
          <a:off x="7878956" y="3447122"/>
          <a:ext cx="331875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i="1" kern="1200">
              <a:latin typeface="Avenir Next LT Pro"/>
            </a:rPr>
            <a:t>It works on the principle of light modulation by blood flow through finger at each pulse.</a:t>
          </a:r>
        </a:p>
      </dsp:txBody>
      <dsp:txXfrm>
        <a:off x="7878956" y="3447122"/>
        <a:ext cx="3318750" cy="9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4290C-756B-45B0-9C6B-DE3BD362A0C1}">
      <dsp:nvSpPr>
        <dsp:cNvPr id="0" name=""/>
        <dsp:cNvSpPr/>
      </dsp:nvSpPr>
      <dsp:spPr>
        <a:xfrm>
          <a:off x="2466020" y="1382061"/>
          <a:ext cx="536469" cy="91440"/>
        </a:xfrm>
        <a:custGeom>
          <a:avLst/>
          <a:gdLst/>
          <a:ahLst/>
          <a:cxnLst/>
          <a:rect l="0" t="0" r="0" b="0"/>
          <a:pathLst>
            <a:path>
              <a:moveTo>
                <a:pt x="0" y="45720"/>
              </a:moveTo>
              <a:lnTo>
                <a:pt x="536469"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20078" y="1424945"/>
        <a:ext cx="28353" cy="5670"/>
      </dsp:txXfrm>
    </dsp:sp>
    <dsp:sp modelId="{E4614147-B068-4DC0-A656-FBC5F5088C3A}">
      <dsp:nvSpPr>
        <dsp:cNvPr id="0" name=""/>
        <dsp:cNvSpPr/>
      </dsp:nvSpPr>
      <dsp:spPr>
        <a:xfrm>
          <a:off x="2301" y="688125"/>
          <a:ext cx="2465518" cy="147931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812" tIns="126814" rIns="120812" bIns="126814" numCol="1" spcCol="1270" anchor="ctr" anchorCtr="0">
          <a:noAutofit/>
        </a:bodyPr>
        <a:lstStyle/>
        <a:p>
          <a:pPr lvl="0" algn="ctr" defTabSz="1022350">
            <a:lnSpc>
              <a:spcPct val="90000"/>
            </a:lnSpc>
            <a:spcBef>
              <a:spcPct val="0"/>
            </a:spcBef>
            <a:spcAft>
              <a:spcPct val="35000"/>
            </a:spcAft>
          </a:pPr>
          <a:r>
            <a:rPr lang="en-US" sz="2300" i="1" kern="1200"/>
            <a:t>Light from IR Emitter to blood</a:t>
          </a:r>
        </a:p>
      </dsp:txBody>
      <dsp:txXfrm>
        <a:off x="2301" y="688125"/>
        <a:ext cx="2465518" cy="1479311"/>
      </dsp:txXfrm>
    </dsp:sp>
    <dsp:sp modelId="{C8F72DAE-8EA8-4EFF-A86A-5996F338965B}">
      <dsp:nvSpPr>
        <dsp:cNvPr id="0" name=""/>
        <dsp:cNvSpPr/>
      </dsp:nvSpPr>
      <dsp:spPr>
        <a:xfrm>
          <a:off x="5498607" y="1382061"/>
          <a:ext cx="536469" cy="91440"/>
        </a:xfrm>
        <a:custGeom>
          <a:avLst/>
          <a:gdLst/>
          <a:ahLst/>
          <a:cxnLst/>
          <a:rect l="0" t="0" r="0" b="0"/>
          <a:pathLst>
            <a:path>
              <a:moveTo>
                <a:pt x="0" y="45720"/>
              </a:moveTo>
              <a:lnTo>
                <a:pt x="536469" y="45720"/>
              </a:lnTo>
            </a:path>
          </a:pathLst>
        </a:custGeom>
        <a:noFill/>
        <a:ln w="6350" cap="flat" cmpd="sng" algn="ctr">
          <a:solidFill>
            <a:schemeClr val="accent4">
              <a:hueOff val="3698639"/>
              <a:satOff val="-3878"/>
              <a:lumOff val="329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52665" y="1424945"/>
        <a:ext cx="28353" cy="5670"/>
      </dsp:txXfrm>
    </dsp:sp>
    <dsp:sp modelId="{F2729FEC-6A47-4C8F-A6F9-02717944DE43}">
      <dsp:nvSpPr>
        <dsp:cNvPr id="0" name=""/>
        <dsp:cNvSpPr/>
      </dsp:nvSpPr>
      <dsp:spPr>
        <a:xfrm>
          <a:off x="3034889" y="688125"/>
          <a:ext cx="2465518" cy="1479311"/>
        </a:xfrm>
        <a:prstGeom prst="rect">
          <a:avLst/>
        </a:prstGeom>
        <a:gradFill rotWithShape="0">
          <a:gsLst>
            <a:gs pos="0">
              <a:schemeClr val="accent4">
                <a:hueOff val="3082199"/>
                <a:satOff val="-3231"/>
                <a:lumOff val="2745"/>
                <a:alphaOff val="0"/>
                <a:satMod val="103000"/>
                <a:lumMod val="102000"/>
                <a:tint val="94000"/>
              </a:schemeClr>
            </a:gs>
            <a:gs pos="50000">
              <a:schemeClr val="accent4">
                <a:hueOff val="3082199"/>
                <a:satOff val="-3231"/>
                <a:lumOff val="2745"/>
                <a:alphaOff val="0"/>
                <a:satMod val="110000"/>
                <a:lumMod val="100000"/>
                <a:shade val="100000"/>
              </a:schemeClr>
            </a:gs>
            <a:gs pos="100000">
              <a:schemeClr val="accent4">
                <a:hueOff val="3082199"/>
                <a:satOff val="-3231"/>
                <a:lumOff val="274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812" tIns="126814" rIns="120812" bIns="126814" numCol="1" spcCol="1270" anchor="ctr" anchorCtr="0">
          <a:noAutofit/>
        </a:bodyPr>
        <a:lstStyle/>
        <a:p>
          <a:pPr lvl="0" algn="ctr" defTabSz="1022350">
            <a:lnSpc>
              <a:spcPct val="90000"/>
            </a:lnSpc>
            <a:spcBef>
              <a:spcPct val="0"/>
            </a:spcBef>
            <a:spcAft>
              <a:spcPct val="35000"/>
            </a:spcAft>
          </a:pPr>
          <a:r>
            <a:rPr lang="en-US" sz="2300" i="1" kern="1200">
              <a:solidFill>
                <a:schemeClr val="accent4"/>
              </a:solidFill>
            </a:rPr>
            <a:t>IR light reflected from circulating blood</a:t>
          </a:r>
        </a:p>
      </dsp:txBody>
      <dsp:txXfrm>
        <a:off x="3034889" y="688125"/>
        <a:ext cx="2465518" cy="1479311"/>
      </dsp:txXfrm>
    </dsp:sp>
    <dsp:sp modelId="{7170742A-C7BF-4613-B4BA-5AA9C8ED1703}">
      <dsp:nvSpPr>
        <dsp:cNvPr id="0" name=""/>
        <dsp:cNvSpPr/>
      </dsp:nvSpPr>
      <dsp:spPr>
        <a:xfrm>
          <a:off x="8531195" y="1382061"/>
          <a:ext cx="536469" cy="91440"/>
        </a:xfrm>
        <a:custGeom>
          <a:avLst/>
          <a:gdLst/>
          <a:ahLst/>
          <a:cxnLst/>
          <a:rect l="0" t="0" r="0" b="0"/>
          <a:pathLst>
            <a:path>
              <a:moveTo>
                <a:pt x="0" y="45720"/>
              </a:moveTo>
              <a:lnTo>
                <a:pt x="536469" y="45720"/>
              </a:lnTo>
            </a:path>
          </a:pathLst>
        </a:custGeom>
        <a:noFill/>
        <a:ln w="6350" cap="flat" cmpd="sng" algn="ctr">
          <a:solidFill>
            <a:schemeClr val="accent4">
              <a:hueOff val="7397279"/>
              <a:satOff val="-7755"/>
              <a:lumOff val="658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785253" y="1424945"/>
        <a:ext cx="28353" cy="5670"/>
      </dsp:txXfrm>
    </dsp:sp>
    <dsp:sp modelId="{57933E8D-6CCB-441D-B63C-2773000CC5DF}">
      <dsp:nvSpPr>
        <dsp:cNvPr id="0" name=""/>
        <dsp:cNvSpPr/>
      </dsp:nvSpPr>
      <dsp:spPr>
        <a:xfrm>
          <a:off x="6067477" y="688125"/>
          <a:ext cx="2465518" cy="1479311"/>
        </a:xfrm>
        <a:prstGeom prst="rect">
          <a:avLst/>
        </a:prstGeom>
        <a:gradFill rotWithShape="0">
          <a:gsLst>
            <a:gs pos="0">
              <a:schemeClr val="accent4">
                <a:hueOff val="6164399"/>
                <a:satOff val="-6463"/>
                <a:lumOff val="5490"/>
                <a:alphaOff val="0"/>
                <a:satMod val="103000"/>
                <a:lumMod val="102000"/>
                <a:tint val="94000"/>
              </a:schemeClr>
            </a:gs>
            <a:gs pos="50000">
              <a:schemeClr val="accent4">
                <a:hueOff val="6164399"/>
                <a:satOff val="-6463"/>
                <a:lumOff val="5490"/>
                <a:alphaOff val="0"/>
                <a:satMod val="110000"/>
                <a:lumMod val="100000"/>
                <a:shade val="100000"/>
              </a:schemeClr>
            </a:gs>
            <a:gs pos="100000">
              <a:schemeClr val="accent4">
                <a:hueOff val="6164399"/>
                <a:satOff val="-6463"/>
                <a:lumOff val="5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812" tIns="126814" rIns="120812" bIns="126814" numCol="1" spcCol="1270" anchor="ctr" anchorCtr="0">
          <a:noAutofit/>
        </a:bodyPr>
        <a:lstStyle/>
        <a:p>
          <a:pPr lvl="0" algn="ctr" defTabSz="1022350">
            <a:lnSpc>
              <a:spcPct val="90000"/>
            </a:lnSpc>
            <a:spcBef>
              <a:spcPct val="0"/>
            </a:spcBef>
            <a:spcAft>
              <a:spcPct val="35000"/>
            </a:spcAft>
          </a:pPr>
          <a:r>
            <a:rPr lang="en-US" sz="2300" i="1" kern="1200">
              <a:solidFill>
                <a:srgbClr val="0070C0"/>
              </a:solidFill>
            </a:rPr>
            <a:t>Voltage variation in IR detector</a:t>
          </a:r>
        </a:p>
      </dsp:txBody>
      <dsp:txXfrm>
        <a:off x="6067477" y="688125"/>
        <a:ext cx="2465518" cy="1479311"/>
      </dsp:txXfrm>
    </dsp:sp>
    <dsp:sp modelId="{3AF301B6-E187-4882-89EB-E4CE2717D642}">
      <dsp:nvSpPr>
        <dsp:cNvPr id="0" name=""/>
        <dsp:cNvSpPr/>
      </dsp:nvSpPr>
      <dsp:spPr>
        <a:xfrm>
          <a:off x="1235060" y="2165636"/>
          <a:ext cx="9097763" cy="536469"/>
        </a:xfrm>
        <a:custGeom>
          <a:avLst/>
          <a:gdLst/>
          <a:ahLst/>
          <a:cxnLst/>
          <a:rect l="0" t="0" r="0" b="0"/>
          <a:pathLst>
            <a:path>
              <a:moveTo>
                <a:pt x="9097763" y="0"/>
              </a:moveTo>
              <a:lnTo>
                <a:pt x="9097763" y="285334"/>
              </a:lnTo>
              <a:lnTo>
                <a:pt x="0" y="285334"/>
              </a:lnTo>
              <a:lnTo>
                <a:pt x="0" y="536469"/>
              </a:lnTo>
            </a:path>
          </a:pathLst>
        </a:custGeom>
        <a:noFill/>
        <a:ln w="6350" cap="flat" cmpd="sng" algn="ctr">
          <a:solidFill>
            <a:schemeClr val="accent4">
              <a:hueOff val="11095919"/>
              <a:satOff val="-11633"/>
              <a:lumOff val="9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56057" y="2431036"/>
        <a:ext cx="455770" cy="5670"/>
      </dsp:txXfrm>
    </dsp:sp>
    <dsp:sp modelId="{E262F59A-9E04-4A3E-B2B3-11E3736110F5}">
      <dsp:nvSpPr>
        <dsp:cNvPr id="0" name=""/>
        <dsp:cNvSpPr/>
      </dsp:nvSpPr>
      <dsp:spPr>
        <a:xfrm>
          <a:off x="9100064" y="688125"/>
          <a:ext cx="2465518" cy="1479311"/>
        </a:xfrm>
        <a:prstGeom prst="rect">
          <a:avLst/>
        </a:prstGeom>
        <a:gradFill rotWithShape="0">
          <a:gsLst>
            <a:gs pos="0">
              <a:schemeClr val="accent4">
                <a:hueOff val="9246598"/>
                <a:satOff val="-9694"/>
                <a:lumOff val="8235"/>
                <a:alphaOff val="0"/>
                <a:satMod val="103000"/>
                <a:lumMod val="102000"/>
                <a:tint val="94000"/>
              </a:schemeClr>
            </a:gs>
            <a:gs pos="50000">
              <a:schemeClr val="accent4">
                <a:hueOff val="9246598"/>
                <a:satOff val="-9694"/>
                <a:lumOff val="8235"/>
                <a:alphaOff val="0"/>
                <a:satMod val="110000"/>
                <a:lumMod val="100000"/>
                <a:shade val="100000"/>
              </a:schemeClr>
            </a:gs>
            <a:gs pos="100000">
              <a:schemeClr val="accent4">
                <a:hueOff val="9246598"/>
                <a:satOff val="-9694"/>
                <a:lumOff val="8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812" tIns="126814" rIns="120812" bIns="126814" numCol="1" spcCol="1270" anchor="ctr" anchorCtr="0">
          <a:noAutofit/>
        </a:bodyPr>
        <a:lstStyle/>
        <a:p>
          <a:pPr lvl="0" algn="ctr" defTabSz="1022350">
            <a:lnSpc>
              <a:spcPct val="90000"/>
            </a:lnSpc>
            <a:spcBef>
              <a:spcPct val="0"/>
            </a:spcBef>
            <a:spcAft>
              <a:spcPct val="35000"/>
            </a:spcAft>
          </a:pPr>
          <a:r>
            <a:rPr lang="en-US" sz="2300" i="1" kern="1200"/>
            <a:t>Amplification by Op-Amp</a:t>
          </a:r>
        </a:p>
      </dsp:txBody>
      <dsp:txXfrm>
        <a:off x="9100064" y="688125"/>
        <a:ext cx="2465518" cy="1479311"/>
      </dsp:txXfrm>
    </dsp:sp>
    <dsp:sp modelId="{8A3FB955-F681-42EB-AC8D-A44FD97B3A07}">
      <dsp:nvSpPr>
        <dsp:cNvPr id="0" name=""/>
        <dsp:cNvSpPr/>
      </dsp:nvSpPr>
      <dsp:spPr>
        <a:xfrm>
          <a:off x="2466020" y="3428441"/>
          <a:ext cx="536469" cy="91440"/>
        </a:xfrm>
        <a:custGeom>
          <a:avLst/>
          <a:gdLst/>
          <a:ahLst/>
          <a:cxnLst/>
          <a:rect l="0" t="0" r="0" b="0"/>
          <a:pathLst>
            <a:path>
              <a:moveTo>
                <a:pt x="0" y="45720"/>
              </a:moveTo>
              <a:lnTo>
                <a:pt x="536469" y="45720"/>
              </a:lnTo>
            </a:path>
          </a:pathLst>
        </a:custGeom>
        <a:noFill/>
        <a:ln w="6350" cap="flat" cmpd="sng" algn="ctr">
          <a:solidFill>
            <a:schemeClr val="accent4">
              <a:hueOff val="14794557"/>
              <a:satOff val="-15510"/>
              <a:lumOff val="13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20078" y="3471326"/>
        <a:ext cx="28353" cy="5670"/>
      </dsp:txXfrm>
    </dsp:sp>
    <dsp:sp modelId="{AD1B10F1-A2AD-4370-A2AB-B9809DE725DA}">
      <dsp:nvSpPr>
        <dsp:cNvPr id="0" name=""/>
        <dsp:cNvSpPr/>
      </dsp:nvSpPr>
      <dsp:spPr>
        <a:xfrm>
          <a:off x="2301" y="2734506"/>
          <a:ext cx="2465518" cy="1479311"/>
        </a:xfrm>
        <a:prstGeom prst="rect">
          <a:avLst/>
        </a:prstGeom>
        <a:gradFill rotWithShape="0">
          <a:gsLst>
            <a:gs pos="0">
              <a:schemeClr val="accent4">
                <a:hueOff val="12328798"/>
                <a:satOff val="-12925"/>
                <a:lumOff val="10981"/>
                <a:alphaOff val="0"/>
                <a:satMod val="103000"/>
                <a:lumMod val="102000"/>
                <a:tint val="94000"/>
              </a:schemeClr>
            </a:gs>
            <a:gs pos="50000">
              <a:schemeClr val="accent4">
                <a:hueOff val="12328798"/>
                <a:satOff val="-12925"/>
                <a:lumOff val="10981"/>
                <a:alphaOff val="0"/>
                <a:satMod val="110000"/>
                <a:lumMod val="100000"/>
                <a:shade val="100000"/>
              </a:schemeClr>
            </a:gs>
            <a:gs pos="100000">
              <a:schemeClr val="accent4">
                <a:hueOff val="12328798"/>
                <a:satOff val="-12925"/>
                <a:lumOff val="10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812" tIns="126814" rIns="120812" bIns="126814" numCol="1" spcCol="1270" anchor="ctr" anchorCtr="0">
          <a:noAutofit/>
        </a:bodyPr>
        <a:lstStyle/>
        <a:p>
          <a:pPr lvl="0" algn="ctr" defTabSz="1022350">
            <a:lnSpc>
              <a:spcPct val="90000"/>
            </a:lnSpc>
            <a:spcBef>
              <a:spcPct val="0"/>
            </a:spcBef>
            <a:spcAft>
              <a:spcPct val="35000"/>
            </a:spcAft>
          </a:pPr>
          <a:r>
            <a:rPr lang="en-US" sz="2300" i="1" kern="1200"/>
            <a:t>Low pass filtration of data</a:t>
          </a:r>
        </a:p>
      </dsp:txBody>
      <dsp:txXfrm>
        <a:off x="2301" y="2734506"/>
        <a:ext cx="2465518" cy="1479311"/>
      </dsp:txXfrm>
    </dsp:sp>
    <dsp:sp modelId="{382B2D8A-FD1D-46F8-9E9C-8607E4955B43}">
      <dsp:nvSpPr>
        <dsp:cNvPr id="0" name=""/>
        <dsp:cNvSpPr/>
      </dsp:nvSpPr>
      <dsp:spPr>
        <a:xfrm>
          <a:off x="5498607" y="3428441"/>
          <a:ext cx="536469" cy="91440"/>
        </a:xfrm>
        <a:custGeom>
          <a:avLst/>
          <a:gdLst/>
          <a:ahLst/>
          <a:cxnLst/>
          <a:rect l="0" t="0" r="0" b="0"/>
          <a:pathLst>
            <a:path>
              <a:moveTo>
                <a:pt x="0" y="45720"/>
              </a:moveTo>
              <a:lnTo>
                <a:pt x="536469" y="45720"/>
              </a:lnTo>
            </a:path>
          </a:pathLst>
        </a:custGeom>
        <a:noFill/>
        <a:ln w="6350" cap="flat" cmpd="sng" algn="ctr">
          <a:solidFill>
            <a:schemeClr val="accent4">
              <a:hueOff val="18493196"/>
              <a:satOff val="-19388"/>
              <a:lumOff val="1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52665" y="3471326"/>
        <a:ext cx="28353" cy="5670"/>
      </dsp:txXfrm>
    </dsp:sp>
    <dsp:sp modelId="{DB1FE952-2572-4A88-B3B0-B7BEA4AE7B16}">
      <dsp:nvSpPr>
        <dsp:cNvPr id="0" name=""/>
        <dsp:cNvSpPr/>
      </dsp:nvSpPr>
      <dsp:spPr>
        <a:xfrm>
          <a:off x="3034889" y="2734506"/>
          <a:ext cx="2465518" cy="1479311"/>
        </a:xfrm>
        <a:prstGeom prst="rect">
          <a:avLst/>
        </a:prstGeom>
        <a:gradFill rotWithShape="0">
          <a:gsLst>
            <a:gs pos="0">
              <a:schemeClr val="accent4">
                <a:hueOff val="15410997"/>
                <a:satOff val="-16157"/>
                <a:lumOff val="13726"/>
                <a:alphaOff val="0"/>
                <a:satMod val="103000"/>
                <a:lumMod val="102000"/>
                <a:tint val="94000"/>
              </a:schemeClr>
            </a:gs>
            <a:gs pos="50000">
              <a:schemeClr val="accent4">
                <a:hueOff val="15410997"/>
                <a:satOff val="-16157"/>
                <a:lumOff val="13726"/>
                <a:alphaOff val="0"/>
                <a:satMod val="110000"/>
                <a:lumMod val="100000"/>
                <a:shade val="100000"/>
              </a:schemeClr>
            </a:gs>
            <a:gs pos="100000">
              <a:schemeClr val="accent4">
                <a:hueOff val="15410997"/>
                <a:satOff val="-16157"/>
                <a:lumOff val="1372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812" tIns="126814" rIns="120812" bIns="126814" numCol="1" spcCol="1270" anchor="ctr" anchorCtr="0">
          <a:noAutofit/>
        </a:bodyPr>
        <a:lstStyle/>
        <a:p>
          <a:pPr lvl="0" algn="ctr" defTabSz="1022350">
            <a:lnSpc>
              <a:spcPct val="90000"/>
            </a:lnSpc>
            <a:spcBef>
              <a:spcPct val="0"/>
            </a:spcBef>
            <a:spcAft>
              <a:spcPct val="35000"/>
            </a:spcAft>
          </a:pPr>
          <a:r>
            <a:rPr lang="en-US" sz="2300" i="1" kern="1200"/>
            <a:t>Feed to Arduino for calculation</a:t>
          </a:r>
        </a:p>
      </dsp:txBody>
      <dsp:txXfrm>
        <a:off x="3034889" y="2734506"/>
        <a:ext cx="2465518" cy="1479311"/>
      </dsp:txXfrm>
    </dsp:sp>
    <dsp:sp modelId="{192BAB42-720F-4517-A134-6C868C15B4E1}">
      <dsp:nvSpPr>
        <dsp:cNvPr id="0" name=""/>
        <dsp:cNvSpPr/>
      </dsp:nvSpPr>
      <dsp:spPr>
        <a:xfrm>
          <a:off x="6067477" y="2734506"/>
          <a:ext cx="2465518" cy="1479311"/>
        </a:xfrm>
        <a:prstGeom prst="rect">
          <a:avLst/>
        </a:prstGeom>
        <a:gradFill rotWithShape="0">
          <a:gsLst>
            <a:gs pos="0">
              <a:schemeClr val="accent4">
                <a:hueOff val="18493196"/>
                <a:satOff val="-19388"/>
                <a:lumOff val="16471"/>
                <a:alphaOff val="0"/>
                <a:satMod val="103000"/>
                <a:lumMod val="102000"/>
                <a:tint val="94000"/>
              </a:schemeClr>
            </a:gs>
            <a:gs pos="50000">
              <a:schemeClr val="accent4">
                <a:hueOff val="18493196"/>
                <a:satOff val="-19388"/>
                <a:lumOff val="16471"/>
                <a:alphaOff val="0"/>
                <a:satMod val="110000"/>
                <a:lumMod val="100000"/>
                <a:shade val="100000"/>
              </a:schemeClr>
            </a:gs>
            <a:gs pos="100000">
              <a:schemeClr val="accent4">
                <a:hueOff val="18493196"/>
                <a:satOff val="-19388"/>
                <a:lumOff val="1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812" tIns="126814" rIns="120812" bIns="126814" numCol="1" spcCol="1270" anchor="ctr" anchorCtr="0">
          <a:noAutofit/>
        </a:bodyPr>
        <a:lstStyle/>
        <a:p>
          <a:pPr lvl="0" algn="ctr" defTabSz="1022350" rtl="0">
            <a:lnSpc>
              <a:spcPct val="90000"/>
            </a:lnSpc>
            <a:spcBef>
              <a:spcPct val="0"/>
            </a:spcBef>
            <a:spcAft>
              <a:spcPct val="35000"/>
            </a:spcAft>
          </a:pPr>
          <a:r>
            <a:rPr lang="en-US" sz="2300" i="1" kern="1200"/>
            <a:t>Processing sketch</a:t>
          </a:r>
          <a:r>
            <a:rPr lang="en-US" sz="2300" i="1" kern="1200">
              <a:latin typeface="Posterama"/>
            </a:rPr>
            <a:t> (</a:t>
          </a:r>
          <a:r>
            <a:rPr lang="en-US" sz="2300" i="1" kern="1200"/>
            <a:t> Heartbeat monitoring )</a:t>
          </a:r>
        </a:p>
      </dsp:txBody>
      <dsp:txXfrm>
        <a:off x="6067477" y="2734506"/>
        <a:ext cx="2465518" cy="14793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543F0-2635-4CAF-BFE6-07E98EE227D1}">
      <dsp:nvSpPr>
        <dsp:cNvPr id="0" name=""/>
        <dsp:cNvSpPr/>
      </dsp:nvSpPr>
      <dsp:spPr>
        <a:xfrm>
          <a:off x="6" y="342934"/>
          <a:ext cx="6613086" cy="13135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rtl="0">
            <a:lnSpc>
              <a:spcPct val="90000"/>
            </a:lnSpc>
            <a:spcBef>
              <a:spcPct val="0"/>
            </a:spcBef>
            <a:spcAft>
              <a:spcPct val="35000"/>
            </a:spcAft>
          </a:pPr>
          <a:r>
            <a:rPr lang="en-US" sz="2100" i="1" kern="1200" smtClean="0"/>
            <a:t>When a heartbeat occurs, blood is pumped through the human body and gets squeezed into the capillary tissues. Consequently, the volume of these capillary tissues increases. </a:t>
          </a:r>
          <a:endParaRPr lang="en-IN" sz="2100" kern="1200"/>
        </a:p>
      </dsp:txBody>
      <dsp:txXfrm>
        <a:off x="656793" y="342934"/>
        <a:ext cx="5299513" cy="1313573"/>
      </dsp:txXfrm>
    </dsp:sp>
    <dsp:sp modelId="{9DA774AC-0B0B-4BD1-ABDF-8B73F91F34F0}">
      <dsp:nvSpPr>
        <dsp:cNvPr id="0" name=""/>
        <dsp:cNvSpPr/>
      </dsp:nvSpPr>
      <dsp:spPr>
        <a:xfrm>
          <a:off x="6" y="1840408"/>
          <a:ext cx="6619588" cy="13135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rtl="0">
            <a:lnSpc>
              <a:spcPct val="90000"/>
            </a:lnSpc>
            <a:spcBef>
              <a:spcPct val="0"/>
            </a:spcBef>
            <a:spcAft>
              <a:spcPct val="35000"/>
            </a:spcAft>
          </a:pPr>
          <a:r>
            <a:rPr lang="en-US" sz="2100" i="1" kern="1200" smtClean="0"/>
            <a:t>But in between the two consecutive heartbeats, this volume inside capillary tissues decreases. </a:t>
          </a:r>
          <a:endParaRPr lang="en-IN" sz="2100" kern="1200"/>
        </a:p>
      </dsp:txBody>
      <dsp:txXfrm>
        <a:off x="656793" y="1840408"/>
        <a:ext cx="5306015" cy="1313573"/>
      </dsp:txXfrm>
    </dsp:sp>
    <dsp:sp modelId="{54A47846-AE65-40A6-A7D6-B8E3B95ED388}">
      <dsp:nvSpPr>
        <dsp:cNvPr id="0" name=""/>
        <dsp:cNvSpPr/>
      </dsp:nvSpPr>
      <dsp:spPr>
        <a:xfrm>
          <a:off x="0" y="3314119"/>
          <a:ext cx="6626090" cy="13135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rtl="0">
            <a:lnSpc>
              <a:spcPct val="90000"/>
            </a:lnSpc>
            <a:spcBef>
              <a:spcPct val="0"/>
            </a:spcBef>
            <a:spcAft>
              <a:spcPct val="35000"/>
            </a:spcAft>
          </a:pPr>
          <a:r>
            <a:rPr lang="en-US" sz="2100" i="1" kern="1200" smtClean="0"/>
            <a:t>This change in volume between the heartbeats affects the amount of light that will transmit through these tissues.</a:t>
          </a:r>
          <a:endParaRPr lang="en-IN" sz="2100" kern="1200"/>
        </a:p>
      </dsp:txBody>
      <dsp:txXfrm>
        <a:off x="656787" y="3314119"/>
        <a:ext cx="5312517" cy="1313573"/>
      </dsp:txXfrm>
    </dsp:sp>
    <dsp:sp modelId="{F5F3CC58-48CB-4BC4-AB1A-B0296532B47E}">
      <dsp:nvSpPr>
        <dsp:cNvPr id="0" name=""/>
        <dsp:cNvSpPr/>
      </dsp:nvSpPr>
      <dsp:spPr>
        <a:xfrm>
          <a:off x="6" y="4835355"/>
          <a:ext cx="6626090" cy="13135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rtl="0">
            <a:lnSpc>
              <a:spcPct val="90000"/>
            </a:lnSpc>
            <a:spcBef>
              <a:spcPct val="0"/>
            </a:spcBef>
            <a:spcAft>
              <a:spcPct val="35000"/>
            </a:spcAft>
          </a:pPr>
          <a:r>
            <a:rPr lang="en-US" sz="2100" i="1" kern="1200" smtClean="0"/>
            <a:t>This can be measured with the help of a microcontroller.</a:t>
          </a:r>
          <a:endParaRPr lang="en-IN" sz="2100" kern="1200"/>
        </a:p>
      </dsp:txBody>
      <dsp:txXfrm>
        <a:off x="656793" y="4835355"/>
        <a:ext cx="5312517" cy="131357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A6A0B-98D3-4CF9-B31E-750D49989955}" type="datetimeFigureOut">
              <a:rPr lang="en-IN" smtClean="0"/>
              <a:t>12-03-2022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FB330-233F-43D7-AF6D-587C8224F9E8}" type="slidenum">
              <a:rPr lang="en-IN" smtClean="0"/>
              <a:t>‹#›</a:t>
            </a:fld>
            <a:endParaRPr lang="en-IN"/>
          </a:p>
        </p:txBody>
      </p:sp>
    </p:spTree>
    <p:extLst>
      <p:ext uri="{BB962C8B-B14F-4D97-AF65-F5344CB8AC3E}">
        <p14:creationId xmlns:p14="http://schemas.microsoft.com/office/powerpoint/2010/main" val="1191734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DBFB330-233F-43D7-AF6D-587C8224F9E8}" type="slidenum">
              <a:rPr lang="en-IN" smtClean="0"/>
              <a:t>8</a:t>
            </a:fld>
            <a:endParaRPr lang="en-IN"/>
          </a:p>
        </p:txBody>
      </p:sp>
    </p:spTree>
    <p:extLst>
      <p:ext uri="{BB962C8B-B14F-4D97-AF65-F5344CB8AC3E}">
        <p14:creationId xmlns:p14="http://schemas.microsoft.com/office/powerpoint/2010/main" val="347075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xmlns=""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5A10580-AD31-4B8F-8448-55A666AC1725}"/>
              </a:ext>
            </a:extLst>
          </p:cNvPr>
          <p:cNvSpPr>
            <a:spLocks noGrp="1"/>
          </p:cNvSpPr>
          <p:nvPr>
            <p:ph type="dt" sz="half" idx="10"/>
          </p:nvPr>
        </p:nvSpPr>
        <p:spPr/>
        <p:txBody>
          <a:bodyPr/>
          <a:lstStyle/>
          <a:p>
            <a:fld id="{79C5A860-F335-4252-AA00-24FB67ED2982}" type="datetime1">
              <a:rPr lang="en-US" smtClean="0"/>
              <a:t>3/12/2022</a:t>
            </a:fld>
            <a:endParaRPr lang="en-US"/>
          </a:p>
        </p:txBody>
      </p:sp>
      <p:sp>
        <p:nvSpPr>
          <p:cNvPr id="5" name="Footer Placeholder 4">
            <a:extLst>
              <a:ext uri="{FF2B5EF4-FFF2-40B4-BE49-F238E27FC236}">
                <a16:creationId xmlns:a16="http://schemas.microsoft.com/office/drawing/2014/main" xmlns=""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24746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780919F-FDDD-42FB-8422-A0665D558D00}"/>
              </a:ext>
            </a:extLst>
          </p:cNvPr>
          <p:cNvSpPr>
            <a:spLocks noGrp="1"/>
          </p:cNvSpPr>
          <p:nvPr>
            <p:ph type="dt" sz="half" idx="10"/>
          </p:nvPr>
        </p:nvSpPr>
        <p:spPr/>
        <p:txBody>
          <a:bodyPr/>
          <a:lstStyle/>
          <a:p>
            <a:fld id="{46AB1048-0047-48CA-88BA-D69B470942CF}" type="datetime1">
              <a:rPr lang="en-US" smtClean="0"/>
              <a:t>3/12/2022</a:t>
            </a:fld>
            <a:endParaRPr lang="en-US"/>
          </a:p>
        </p:txBody>
      </p:sp>
      <p:sp>
        <p:nvSpPr>
          <p:cNvPr id="5" name="Footer Placeholder 4">
            <a:extLst>
              <a:ext uri="{FF2B5EF4-FFF2-40B4-BE49-F238E27FC236}">
                <a16:creationId xmlns:a16="http://schemas.microsoft.com/office/drawing/2014/main" xmlns=""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33191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6846397-BBD2-4426-B1F5-FD6EA3CDC866}"/>
              </a:ext>
            </a:extLst>
          </p:cNvPr>
          <p:cNvSpPr>
            <a:spLocks noGrp="1"/>
          </p:cNvSpPr>
          <p:nvPr>
            <p:ph type="dt" sz="half" idx="10"/>
          </p:nvPr>
        </p:nvSpPr>
        <p:spPr/>
        <p:txBody>
          <a:bodyPr/>
          <a:lstStyle/>
          <a:p>
            <a:fld id="{5BD83879-648C-49A9-81A2-0EF5946532D0}" type="datetime1">
              <a:rPr lang="en-US" smtClean="0"/>
              <a:t>3/12/2022</a:t>
            </a:fld>
            <a:endParaRPr lang="en-US"/>
          </a:p>
        </p:txBody>
      </p:sp>
      <p:sp>
        <p:nvSpPr>
          <p:cNvPr id="5" name="Footer Placeholder 4">
            <a:extLst>
              <a:ext uri="{FF2B5EF4-FFF2-40B4-BE49-F238E27FC236}">
                <a16:creationId xmlns:a16="http://schemas.microsoft.com/office/drawing/2014/main" xmlns=""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26211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A4A3A50-B922-45BE-945D-7ED3EBD83F7C}"/>
              </a:ext>
            </a:extLst>
          </p:cNvPr>
          <p:cNvSpPr>
            <a:spLocks noGrp="1"/>
          </p:cNvSpPr>
          <p:nvPr>
            <p:ph type="dt" sz="half" idx="10"/>
          </p:nvPr>
        </p:nvSpPr>
        <p:spPr/>
        <p:txBody>
          <a:bodyPr/>
          <a:lstStyle/>
          <a:p>
            <a:fld id="{D04BC802-30E3-4658-9CCA-F873646FEC67}" type="datetime1">
              <a:rPr lang="en-US" smtClean="0"/>
              <a:t>3/12/2022</a:t>
            </a:fld>
            <a:endParaRPr lang="en-US"/>
          </a:p>
        </p:txBody>
      </p:sp>
      <p:sp>
        <p:nvSpPr>
          <p:cNvPr id="5" name="Footer Placeholder 4">
            <a:extLst>
              <a:ext uri="{FF2B5EF4-FFF2-40B4-BE49-F238E27FC236}">
                <a16:creationId xmlns:a16="http://schemas.microsoft.com/office/drawing/2014/main" xmlns=""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8739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xmlns=""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2FCA372-3F42-4113-A73B-5FDCF93CB5BC}"/>
              </a:ext>
            </a:extLst>
          </p:cNvPr>
          <p:cNvSpPr>
            <a:spLocks noGrp="1"/>
          </p:cNvSpPr>
          <p:nvPr>
            <p:ph type="dt" sz="half" idx="10"/>
          </p:nvPr>
        </p:nvSpPr>
        <p:spPr/>
        <p:txBody>
          <a:bodyPr/>
          <a:lstStyle/>
          <a:p>
            <a:fld id="{0AB227A3-19CE-4153-81CE-64EB7AB094B3}" type="datetime1">
              <a:rPr lang="en-US" smtClean="0"/>
              <a:t>3/12/2022</a:t>
            </a:fld>
            <a:endParaRPr lang="en-US"/>
          </a:p>
        </p:txBody>
      </p:sp>
      <p:sp>
        <p:nvSpPr>
          <p:cNvPr id="5" name="Footer Placeholder 4">
            <a:extLst>
              <a:ext uri="{FF2B5EF4-FFF2-40B4-BE49-F238E27FC236}">
                <a16:creationId xmlns:a16="http://schemas.microsoft.com/office/drawing/2014/main" xmlns=""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9139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C074146-2374-4321-AEBB-3E9B09D7796D}"/>
              </a:ext>
            </a:extLst>
          </p:cNvPr>
          <p:cNvSpPr>
            <a:spLocks noGrp="1"/>
          </p:cNvSpPr>
          <p:nvPr>
            <p:ph type="dt" sz="half" idx="10"/>
          </p:nvPr>
        </p:nvSpPr>
        <p:spPr/>
        <p:txBody>
          <a:bodyPr/>
          <a:lstStyle/>
          <a:p>
            <a:fld id="{B819A100-10F6-477E-8847-29D479EF1C92}" type="datetime1">
              <a:rPr lang="en-US" smtClean="0"/>
              <a:t>3/12/2022</a:t>
            </a:fld>
            <a:endParaRPr lang="en-US"/>
          </a:p>
        </p:txBody>
      </p:sp>
      <p:sp>
        <p:nvSpPr>
          <p:cNvPr id="6" name="Footer Placeholder 5">
            <a:extLst>
              <a:ext uri="{FF2B5EF4-FFF2-40B4-BE49-F238E27FC236}">
                <a16:creationId xmlns:a16="http://schemas.microsoft.com/office/drawing/2014/main" xmlns=""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88481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482A6EB-0285-4FA4-A00C-A7F716084FD3}"/>
              </a:ext>
            </a:extLst>
          </p:cNvPr>
          <p:cNvSpPr>
            <a:spLocks noGrp="1"/>
          </p:cNvSpPr>
          <p:nvPr>
            <p:ph type="dt" sz="half" idx="10"/>
          </p:nvPr>
        </p:nvSpPr>
        <p:spPr/>
        <p:txBody>
          <a:bodyPr/>
          <a:lstStyle/>
          <a:p>
            <a:fld id="{5DF128AB-198A-495F-8475-FDB360C9873F}" type="datetime1">
              <a:rPr lang="en-US" smtClean="0"/>
              <a:t>3/12/2022</a:t>
            </a:fld>
            <a:endParaRPr lang="en-US"/>
          </a:p>
        </p:txBody>
      </p:sp>
      <p:sp>
        <p:nvSpPr>
          <p:cNvPr id="8" name="Footer Placeholder 7">
            <a:extLst>
              <a:ext uri="{FF2B5EF4-FFF2-40B4-BE49-F238E27FC236}">
                <a16:creationId xmlns:a16="http://schemas.microsoft.com/office/drawing/2014/main" xmlns=""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214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572C8E6-49D6-46A5-8DC3-B0D8E683C9CB}"/>
              </a:ext>
            </a:extLst>
          </p:cNvPr>
          <p:cNvSpPr>
            <a:spLocks noGrp="1"/>
          </p:cNvSpPr>
          <p:nvPr>
            <p:ph type="dt" sz="half" idx="10"/>
          </p:nvPr>
        </p:nvSpPr>
        <p:spPr/>
        <p:txBody>
          <a:bodyPr/>
          <a:lstStyle/>
          <a:p>
            <a:fld id="{021A235E-F8FD-479F-9FC7-18BE84110877}" type="datetime1">
              <a:rPr lang="en-US" smtClean="0"/>
              <a:t>3/12/2022</a:t>
            </a:fld>
            <a:endParaRPr lang="en-US"/>
          </a:p>
        </p:txBody>
      </p:sp>
      <p:sp>
        <p:nvSpPr>
          <p:cNvPr id="4" name="Footer Placeholder 3">
            <a:extLst>
              <a:ext uri="{FF2B5EF4-FFF2-40B4-BE49-F238E27FC236}">
                <a16:creationId xmlns:a16="http://schemas.microsoft.com/office/drawing/2014/main" xmlns=""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88893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FBDCB94-13E9-41CB-88F0-D30A1791DCBA}"/>
              </a:ext>
            </a:extLst>
          </p:cNvPr>
          <p:cNvSpPr>
            <a:spLocks noGrp="1"/>
          </p:cNvSpPr>
          <p:nvPr>
            <p:ph type="dt" sz="half" idx="10"/>
          </p:nvPr>
        </p:nvSpPr>
        <p:spPr/>
        <p:txBody>
          <a:bodyPr/>
          <a:lstStyle/>
          <a:p>
            <a:fld id="{E890F09B-68DA-462E-9DB4-4C9ADAB8CBCC}" type="datetime1">
              <a:rPr lang="en-US" smtClean="0"/>
              <a:t>3/12/2022</a:t>
            </a:fld>
            <a:endParaRPr lang="en-US"/>
          </a:p>
        </p:txBody>
      </p:sp>
      <p:sp>
        <p:nvSpPr>
          <p:cNvPr id="3" name="Footer Placeholder 2">
            <a:extLst>
              <a:ext uri="{FF2B5EF4-FFF2-40B4-BE49-F238E27FC236}">
                <a16:creationId xmlns:a16="http://schemas.microsoft.com/office/drawing/2014/main" xmlns=""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2822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xmlns=""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9EED06C-E016-489C-8863-EA1BE998BC48}"/>
              </a:ext>
            </a:extLst>
          </p:cNvPr>
          <p:cNvSpPr>
            <a:spLocks noGrp="1"/>
          </p:cNvSpPr>
          <p:nvPr>
            <p:ph type="dt" sz="half" idx="10"/>
          </p:nvPr>
        </p:nvSpPr>
        <p:spPr/>
        <p:txBody>
          <a:bodyPr/>
          <a:lstStyle/>
          <a:p>
            <a:fld id="{17AC4E36-FABE-47EB-AA7F-C19A93824617}" type="datetime1">
              <a:rPr lang="en-US" smtClean="0"/>
              <a:t>3/12/2022</a:t>
            </a:fld>
            <a:endParaRPr lang="en-US"/>
          </a:p>
        </p:txBody>
      </p:sp>
      <p:sp>
        <p:nvSpPr>
          <p:cNvPr id="6" name="Footer Placeholder 5">
            <a:extLst>
              <a:ext uri="{FF2B5EF4-FFF2-40B4-BE49-F238E27FC236}">
                <a16:creationId xmlns:a16="http://schemas.microsoft.com/office/drawing/2014/main" xmlns=""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47696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xmlns=""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1A5C400-0D13-495F-8C4E-EC3CDF5F22AF}"/>
              </a:ext>
            </a:extLst>
          </p:cNvPr>
          <p:cNvSpPr>
            <a:spLocks noGrp="1"/>
          </p:cNvSpPr>
          <p:nvPr>
            <p:ph type="dt" sz="half" idx="10"/>
          </p:nvPr>
        </p:nvSpPr>
        <p:spPr/>
        <p:txBody>
          <a:bodyPr/>
          <a:lstStyle/>
          <a:p>
            <a:fld id="{F199CE6B-5DE6-4A2D-B72E-5E8969F9F56F}" type="datetime1">
              <a:rPr lang="en-US" smtClean="0"/>
              <a:t>3/12/2022</a:t>
            </a:fld>
            <a:endParaRPr lang="en-US"/>
          </a:p>
        </p:txBody>
      </p:sp>
      <p:sp>
        <p:nvSpPr>
          <p:cNvPr id="6" name="Footer Placeholder 5">
            <a:extLst>
              <a:ext uri="{FF2B5EF4-FFF2-40B4-BE49-F238E27FC236}">
                <a16:creationId xmlns:a16="http://schemas.microsoft.com/office/drawing/2014/main" xmlns=""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2756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xmlns="" id="{4D39700F-2B10-4402-A7DD-06EE2245880D}"/>
              </a:ext>
              <a:ext uri="{C183D7F6-B498-43B3-948B-1728B52AA6E4}">
                <adec:decorative xmlns:adec="http://schemas.microsoft.com/office/drawing/2017/decorative" xmlns=""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xmlns=""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xmlns=""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3/12/2022</a:t>
            </a:fld>
            <a:endParaRPr lang="en-US"/>
          </a:p>
        </p:txBody>
      </p:sp>
      <p:sp>
        <p:nvSpPr>
          <p:cNvPr id="5" name="Footer Placeholder 4">
            <a:extLst>
              <a:ext uri="{FF2B5EF4-FFF2-40B4-BE49-F238E27FC236}">
                <a16:creationId xmlns:a16="http://schemas.microsoft.com/office/drawing/2014/main" xmlns=""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xmlns=""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74423778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37" r:id="rId6"/>
    <p:sldLayoutId id="2147483933" r:id="rId7"/>
    <p:sldLayoutId id="2147483934" r:id="rId8"/>
    <p:sldLayoutId id="2147483935" r:id="rId9"/>
    <p:sldLayoutId id="2147483936" r:id="rId10"/>
    <p:sldLayoutId id="2147483938"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musculosespartanos.com/fitness/oximetro-de-pulso/"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Background Fill">
            <a:extLst>
              <a:ext uri="{FF2B5EF4-FFF2-40B4-BE49-F238E27FC236}">
                <a16:creationId xmlns:a16="http://schemas.microsoft.com/office/drawing/2014/main" xmlns="" id="{68CA250C-CF5A-4736-9249-D6111F7C55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xmlns="" id="{710823E3-13F2-4035-8C1F-45FEB1F645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1F62213-DDB5-4455-87E9-BF77E1B6CF18}"/>
              </a:ext>
            </a:extLst>
          </p:cNvPr>
          <p:cNvSpPr>
            <a:spLocks noGrp="1"/>
          </p:cNvSpPr>
          <p:nvPr>
            <p:ph type="ctrTitle"/>
          </p:nvPr>
        </p:nvSpPr>
        <p:spPr>
          <a:xfrm>
            <a:off x="1675" y="206327"/>
            <a:ext cx="5849956" cy="3917477"/>
          </a:xfrm>
        </p:spPr>
        <p:txBody>
          <a:bodyPr>
            <a:normAutofit/>
          </a:bodyPr>
          <a:lstStyle/>
          <a:p>
            <a:r>
              <a:rPr lang="en-US" sz="7200" b="1">
                <a:solidFill>
                  <a:srgbClr val="002060"/>
                </a:solidFill>
                <a:latin typeface="Broadway"/>
                <a:cs typeface="Posterama"/>
              </a:rPr>
              <a:t>Heart Rate Monitoring System</a:t>
            </a:r>
            <a:endParaRPr lang="en-US" sz="7200" b="1">
              <a:solidFill>
                <a:srgbClr val="002060"/>
              </a:solidFill>
              <a:latin typeface="Matura MT Script Capitals"/>
              <a:cs typeface="Posterama"/>
            </a:endParaRPr>
          </a:p>
        </p:txBody>
      </p:sp>
      <p:sp>
        <p:nvSpPr>
          <p:cNvPr id="3" name="Subtitle 2">
            <a:extLst>
              <a:ext uri="{FF2B5EF4-FFF2-40B4-BE49-F238E27FC236}">
                <a16:creationId xmlns:a16="http://schemas.microsoft.com/office/drawing/2014/main" xmlns="" id="{287EF30B-53E6-401E-BE9E-B39C46F84FB4}"/>
              </a:ext>
            </a:extLst>
          </p:cNvPr>
          <p:cNvSpPr>
            <a:spLocks noGrp="1"/>
          </p:cNvSpPr>
          <p:nvPr>
            <p:ph type="subTitle" idx="1"/>
          </p:nvPr>
        </p:nvSpPr>
        <p:spPr>
          <a:xfrm>
            <a:off x="609600" y="8437351"/>
            <a:ext cx="4641364" cy="30454"/>
          </a:xfrm>
        </p:spPr>
        <p:txBody>
          <a:bodyPr anchor="ctr">
            <a:normAutofit fontScale="25000" lnSpcReduction="20000"/>
          </a:bodyPr>
          <a:lstStyle/>
          <a:p>
            <a:endParaRPr lang="en-US"/>
          </a:p>
        </p:txBody>
      </p:sp>
      <p:pic>
        <p:nvPicPr>
          <p:cNvPr id="7" name="Picture 7">
            <a:extLst>
              <a:ext uri="{FF2B5EF4-FFF2-40B4-BE49-F238E27FC236}">
                <a16:creationId xmlns:a16="http://schemas.microsoft.com/office/drawing/2014/main" xmlns="" id="{9D25C579-DDCB-4BBC-8810-71898446B56E}"/>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40293" r="-1" b="-1"/>
          <a:stretch/>
        </p:blipFill>
        <p:spPr>
          <a:xfrm>
            <a:off x="5646306" y="-1"/>
            <a:ext cx="6545695" cy="5728140"/>
          </a:xfrm>
          <a:custGeom>
            <a:avLst/>
            <a:gdLst/>
            <a:ahLst/>
            <a:cxnLst/>
            <a:rect l="l" t="t" r="r" b="b"/>
            <a:pathLst>
              <a:path w="6545695" h="5728140">
                <a:moveTo>
                  <a:pt x="2616380" y="4466221"/>
                </a:moveTo>
                <a:cubicBezTo>
                  <a:pt x="2911523" y="4466221"/>
                  <a:pt x="3150783" y="4705481"/>
                  <a:pt x="3150783" y="5000624"/>
                </a:cubicBezTo>
                <a:cubicBezTo>
                  <a:pt x="3150783" y="5295767"/>
                  <a:pt x="2911523" y="5535027"/>
                  <a:pt x="2616380" y="5535027"/>
                </a:cubicBezTo>
                <a:cubicBezTo>
                  <a:pt x="2321237" y="5535027"/>
                  <a:pt x="2081977" y="5295767"/>
                  <a:pt x="2081977" y="5000624"/>
                </a:cubicBezTo>
                <a:cubicBezTo>
                  <a:pt x="2081977" y="4705481"/>
                  <a:pt x="2321237" y="4466221"/>
                  <a:pt x="2616380" y="4466221"/>
                </a:cubicBezTo>
                <a:close/>
                <a:moveTo>
                  <a:pt x="6508555" y="4438651"/>
                </a:moveTo>
                <a:lnTo>
                  <a:pt x="6545695" y="4442395"/>
                </a:lnTo>
                <a:lnTo>
                  <a:pt x="6545695" y="5722287"/>
                </a:lnTo>
                <a:lnTo>
                  <a:pt x="6508555" y="5726031"/>
                </a:lnTo>
                <a:cubicBezTo>
                  <a:pt x="6153055" y="5726031"/>
                  <a:pt x="5864865" y="5437841"/>
                  <a:pt x="5864865" y="5082341"/>
                </a:cubicBezTo>
                <a:cubicBezTo>
                  <a:pt x="5864865" y="4726841"/>
                  <a:pt x="6153055" y="4438651"/>
                  <a:pt x="6508555" y="4438651"/>
                </a:cubicBezTo>
                <a:close/>
                <a:moveTo>
                  <a:pt x="643690" y="1908009"/>
                </a:moveTo>
                <a:cubicBezTo>
                  <a:pt x="999190" y="1908009"/>
                  <a:pt x="1287380" y="2196199"/>
                  <a:pt x="1287380" y="2551699"/>
                </a:cubicBezTo>
                <a:cubicBezTo>
                  <a:pt x="1287380" y="2907199"/>
                  <a:pt x="999190" y="3195389"/>
                  <a:pt x="643690" y="3195389"/>
                </a:cubicBezTo>
                <a:cubicBezTo>
                  <a:pt x="288190" y="3195389"/>
                  <a:pt x="0" y="2907199"/>
                  <a:pt x="0" y="2551699"/>
                </a:cubicBezTo>
                <a:cubicBezTo>
                  <a:pt x="0" y="2196199"/>
                  <a:pt x="288190" y="1908009"/>
                  <a:pt x="643690" y="1908009"/>
                </a:cubicBezTo>
                <a:close/>
                <a:moveTo>
                  <a:pt x="1343438" y="0"/>
                </a:moveTo>
                <a:lnTo>
                  <a:pt x="6545695" y="0"/>
                </a:lnTo>
                <a:lnTo>
                  <a:pt x="6545695" y="4185665"/>
                </a:lnTo>
                <a:lnTo>
                  <a:pt x="6503949" y="4173249"/>
                </a:lnTo>
                <a:cubicBezTo>
                  <a:pt x="6330657" y="4128375"/>
                  <a:pt x="6087455" y="4102583"/>
                  <a:pt x="5901261" y="4231782"/>
                </a:cubicBezTo>
                <a:cubicBezTo>
                  <a:pt x="5519369" y="4496370"/>
                  <a:pt x="5772178" y="5031067"/>
                  <a:pt x="5381804" y="5422715"/>
                </a:cubicBezTo>
                <a:cubicBezTo>
                  <a:pt x="5104996" y="5700294"/>
                  <a:pt x="4600596" y="5805476"/>
                  <a:pt x="4233669" y="5668063"/>
                </a:cubicBezTo>
                <a:cubicBezTo>
                  <a:pt x="3653192" y="5450674"/>
                  <a:pt x="3784943" y="4763675"/>
                  <a:pt x="3129895" y="4450477"/>
                </a:cubicBezTo>
                <a:cubicBezTo>
                  <a:pt x="2672003" y="4231446"/>
                  <a:pt x="2178033" y="4362192"/>
                  <a:pt x="2137775" y="4373601"/>
                </a:cubicBezTo>
                <a:cubicBezTo>
                  <a:pt x="1564921" y="4533740"/>
                  <a:pt x="1470666" y="5034694"/>
                  <a:pt x="971838" y="5025154"/>
                </a:cubicBezTo>
                <a:cubicBezTo>
                  <a:pt x="866310" y="5023179"/>
                  <a:pt x="525091" y="5016610"/>
                  <a:pt x="302276" y="4795749"/>
                </a:cubicBezTo>
                <a:lnTo>
                  <a:pt x="302958" y="4795228"/>
                </a:lnTo>
                <a:cubicBezTo>
                  <a:pt x="269893" y="4762453"/>
                  <a:pt x="240673" y="4726135"/>
                  <a:pt x="215714" y="4686858"/>
                </a:cubicBezTo>
                <a:cubicBezTo>
                  <a:pt x="37179" y="4405379"/>
                  <a:pt x="83908" y="3985942"/>
                  <a:pt x="297529" y="3752971"/>
                </a:cubicBezTo>
                <a:cubicBezTo>
                  <a:pt x="585181" y="3439442"/>
                  <a:pt x="966965" y="3689936"/>
                  <a:pt x="1431505" y="3365135"/>
                </a:cubicBezTo>
                <a:cubicBezTo>
                  <a:pt x="1675458" y="3194556"/>
                  <a:pt x="1971184" y="2832930"/>
                  <a:pt x="1937587" y="2478917"/>
                </a:cubicBezTo>
                <a:cubicBezTo>
                  <a:pt x="1881332" y="1886418"/>
                  <a:pt x="952691" y="1868869"/>
                  <a:pt x="796634" y="1179326"/>
                </a:cubicBezTo>
                <a:cubicBezTo>
                  <a:pt x="712321" y="804978"/>
                  <a:pt x="879884" y="345043"/>
                  <a:pt x="1168762" y="107990"/>
                </a:cubicBezTo>
                <a:cubicBezTo>
                  <a:pt x="1224164" y="62588"/>
                  <a:pt x="1280383" y="28334"/>
                  <a:pt x="1337047" y="2463"/>
                </a:cubicBezTo>
                <a:close/>
              </a:path>
            </a:pathLst>
          </a:custGeom>
        </p:spPr>
      </p:pic>
      <p:pic>
        <p:nvPicPr>
          <p:cNvPr id="30" name="Picture 41" descr="Heart Rate Bpm Ecg · Free image on Pixabay">
            <a:extLst>
              <a:ext uri="{FF2B5EF4-FFF2-40B4-BE49-F238E27FC236}">
                <a16:creationId xmlns:a16="http://schemas.microsoft.com/office/drawing/2014/main" xmlns="" id="{5662B602-5FAA-481F-B930-D2682392F176}"/>
              </a:ext>
            </a:extLst>
          </p:cNvPr>
          <p:cNvPicPr>
            <a:picLocks noChangeAspect="1"/>
          </p:cNvPicPr>
          <p:nvPr/>
        </p:nvPicPr>
        <p:blipFill>
          <a:blip r:embed="rId4"/>
          <a:stretch>
            <a:fillRect/>
          </a:stretch>
        </p:blipFill>
        <p:spPr>
          <a:xfrm>
            <a:off x="1488044" y="3312904"/>
            <a:ext cx="5109027" cy="3682998"/>
          </a:xfrm>
          <a:prstGeom prst="rect">
            <a:avLst/>
          </a:prstGeom>
        </p:spPr>
      </p:pic>
      <p:pic>
        <p:nvPicPr>
          <p:cNvPr id="4" name="Graphic 4" descr="Heart with solid fill">
            <a:extLst>
              <a:ext uri="{FF2B5EF4-FFF2-40B4-BE49-F238E27FC236}">
                <a16:creationId xmlns:a16="http://schemas.microsoft.com/office/drawing/2014/main" xmlns="" id="{A0E49388-87EF-48FA-BF10-4EB1B36BE62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92087" y="4932752"/>
            <a:ext cx="1106232" cy="1106232"/>
          </a:xfrm>
          <a:prstGeom prst="rect">
            <a:avLst/>
          </a:prstGeom>
        </p:spPr>
      </p:pic>
    </p:spTree>
    <p:extLst>
      <p:ext uri="{BB962C8B-B14F-4D97-AF65-F5344CB8AC3E}">
        <p14:creationId xmlns:p14="http://schemas.microsoft.com/office/powerpoint/2010/main" val="234296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094CCE7A-BF63-4F34-A790-506292F49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xmlns="" id="{F066AA63-76B1-4DA5-BDFB-DB2FD4E001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644776" y="211090"/>
            <a:ext cx="5544176" cy="6646910"/>
          </a:xfrm>
          <a:custGeom>
            <a:avLst/>
            <a:gdLst>
              <a:gd name="connsiteX0" fmla="*/ 4779974 w 5544176"/>
              <a:gd name="connsiteY0" fmla="*/ 685250 h 6646910"/>
              <a:gd name="connsiteX1" fmla="*/ 5309474 w 5544176"/>
              <a:gd name="connsiteY1" fmla="*/ 1126951 h 6646910"/>
              <a:gd name="connsiteX2" fmla="*/ 5001910 w 5544176"/>
              <a:gd name="connsiteY2" fmla="*/ 1690856 h 6646910"/>
              <a:gd name="connsiteX3" fmla="*/ 4306656 w 5544176"/>
              <a:gd name="connsiteY3" fmla="*/ 1273177 h 6646910"/>
              <a:gd name="connsiteX4" fmla="*/ 4621504 w 5544176"/>
              <a:gd name="connsiteY4" fmla="*/ 721515 h 6646910"/>
              <a:gd name="connsiteX5" fmla="*/ 4779974 w 5544176"/>
              <a:gd name="connsiteY5" fmla="*/ 685250 h 6646910"/>
              <a:gd name="connsiteX6" fmla="*/ 2760003 w 5544176"/>
              <a:gd name="connsiteY6" fmla="*/ 352577 h 6646910"/>
              <a:gd name="connsiteX7" fmla="*/ 2990385 w 5544176"/>
              <a:gd name="connsiteY7" fmla="*/ 544679 h 6646910"/>
              <a:gd name="connsiteX8" fmla="*/ 2856557 w 5544176"/>
              <a:gd name="connsiteY8" fmla="*/ 790095 h 6646910"/>
              <a:gd name="connsiteX9" fmla="*/ 2554030 w 5544176"/>
              <a:gd name="connsiteY9" fmla="*/ 608299 h 6646910"/>
              <a:gd name="connsiteX10" fmla="*/ 2691113 w 5544176"/>
              <a:gd name="connsiteY10" fmla="*/ 368075 h 6646910"/>
              <a:gd name="connsiteX11" fmla="*/ 2760003 w 5544176"/>
              <a:gd name="connsiteY11" fmla="*/ 352577 h 6646910"/>
              <a:gd name="connsiteX12" fmla="*/ 3630 w 5544176"/>
              <a:gd name="connsiteY12" fmla="*/ 28121 h 6646910"/>
              <a:gd name="connsiteX13" fmla="*/ 151871 w 5544176"/>
              <a:gd name="connsiteY13" fmla="*/ 38891 h 6646910"/>
              <a:gd name="connsiteX14" fmla="*/ 1031555 w 5544176"/>
              <a:gd name="connsiteY14" fmla="*/ 832871 h 6646910"/>
              <a:gd name="connsiteX15" fmla="*/ 1096338 w 5544176"/>
              <a:gd name="connsiteY15" fmla="*/ 964607 h 6646910"/>
              <a:gd name="connsiteX16" fmla="*/ 1409481 w 5544176"/>
              <a:gd name="connsiteY16" fmla="*/ 1265738 h 6646910"/>
              <a:gd name="connsiteX17" fmla="*/ 2318612 w 5544176"/>
              <a:gd name="connsiteY17" fmla="*/ 859062 h 6646910"/>
              <a:gd name="connsiteX18" fmla="*/ 2675615 w 5544176"/>
              <a:gd name="connsiteY18" fmla="*/ 1267985 h 6646910"/>
              <a:gd name="connsiteX19" fmla="*/ 2952957 w 5544176"/>
              <a:gd name="connsiteY19" fmla="*/ 1297896 h 6646910"/>
              <a:gd name="connsiteX20" fmla="*/ 3058268 w 5544176"/>
              <a:gd name="connsiteY20" fmla="*/ 1155778 h 6646910"/>
              <a:gd name="connsiteX21" fmla="*/ 3306706 w 5544176"/>
              <a:gd name="connsiteY21" fmla="*/ 310500 h 6646910"/>
              <a:gd name="connsiteX22" fmla="*/ 3735234 w 5544176"/>
              <a:gd name="connsiteY22" fmla="*/ 107395 h 6646910"/>
              <a:gd name="connsiteX23" fmla="*/ 3828224 w 5544176"/>
              <a:gd name="connsiteY23" fmla="*/ 117624 h 6646910"/>
              <a:gd name="connsiteX24" fmla="*/ 4231180 w 5544176"/>
              <a:gd name="connsiteY24" fmla="*/ 592260 h 6646910"/>
              <a:gd name="connsiteX25" fmla="*/ 3873092 w 5544176"/>
              <a:gd name="connsiteY25" fmla="*/ 1299370 h 6646910"/>
              <a:gd name="connsiteX26" fmla="*/ 4050935 w 5544176"/>
              <a:gd name="connsiteY26" fmla="*/ 1948439 h 6646910"/>
              <a:gd name="connsiteX27" fmla="*/ 5211525 w 5544176"/>
              <a:gd name="connsiteY27" fmla="*/ 2027402 h 6646910"/>
              <a:gd name="connsiteX28" fmla="*/ 5541097 w 5544176"/>
              <a:gd name="connsiteY28" fmla="*/ 2700958 h 6646910"/>
              <a:gd name="connsiteX29" fmla="*/ 5094823 w 5544176"/>
              <a:gd name="connsiteY29" fmla="*/ 3471378 h 6646910"/>
              <a:gd name="connsiteX30" fmla="*/ 5505528 w 5544176"/>
              <a:gd name="connsiteY30" fmla="*/ 4272564 h 6646910"/>
              <a:gd name="connsiteX31" fmla="*/ 5281423 w 5544176"/>
              <a:gd name="connsiteY31" fmla="*/ 4965183 h 6646910"/>
              <a:gd name="connsiteX32" fmla="*/ 4675749 w 5544176"/>
              <a:gd name="connsiteY32" fmla="*/ 5385343 h 6646910"/>
              <a:gd name="connsiteX33" fmla="*/ 4508838 w 5544176"/>
              <a:gd name="connsiteY33" fmla="*/ 6598516 h 6646910"/>
              <a:gd name="connsiteX34" fmla="*/ 4472787 w 5544176"/>
              <a:gd name="connsiteY34" fmla="*/ 6646910 h 6646910"/>
              <a:gd name="connsiteX35" fmla="*/ 3367517 w 5544176"/>
              <a:gd name="connsiteY35" fmla="*/ 6646910 h 6646910"/>
              <a:gd name="connsiteX36" fmla="*/ 2998981 w 5544176"/>
              <a:gd name="connsiteY36" fmla="*/ 6646910 h 6646910"/>
              <a:gd name="connsiteX37" fmla="*/ 2648733 w 5544176"/>
              <a:gd name="connsiteY37" fmla="*/ 6646910 h 6646910"/>
              <a:gd name="connsiteX38" fmla="*/ 0 w 5544176"/>
              <a:gd name="connsiteY38" fmla="*/ 6646910 h 6646910"/>
              <a:gd name="connsiteX39" fmla="*/ 0 w 5544176"/>
              <a:gd name="connsiteY39" fmla="*/ 28222 h 6646910"/>
              <a:gd name="connsiteX40" fmla="*/ 1509522 w 5544176"/>
              <a:gd name="connsiteY40" fmla="*/ 767 h 6646910"/>
              <a:gd name="connsiteX41" fmla="*/ 1986017 w 5544176"/>
              <a:gd name="connsiteY41" fmla="*/ 398066 h 6646910"/>
              <a:gd name="connsiteX42" fmla="*/ 1709217 w 5544176"/>
              <a:gd name="connsiteY42" fmla="*/ 905558 h 6646910"/>
              <a:gd name="connsiteX43" fmla="*/ 1083551 w 5544176"/>
              <a:gd name="connsiteY43" fmla="*/ 529879 h 6646910"/>
              <a:gd name="connsiteX44" fmla="*/ 1366937 w 5544176"/>
              <a:gd name="connsiteY44" fmla="*/ 33390 h 6646910"/>
              <a:gd name="connsiteX45" fmla="*/ 1509522 w 5544176"/>
              <a:gd name="connsiteY45" fmla="*/ 767 h 664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1CA7458D-617C-47A7-B34B-67B32C2C5F48}"/>
              </a:ext>
            </a:extLst>
          </p:cNvPr>
          <p:cNvSpPr>
            <a:spLocks noGrp="1"/>
          </p:cNvSpPr>
          <p:nvPr>
            <p:ph type="title"/>
          </p:nvPr>
        </p:nvSpPr>
        <p:spPr>
          <a:xfrm>
            <a:off x="609600" y="150158"/>
            <a:ext cx="5369169" cy="1111949"/>
          </a:xfrm>
        </p:spPr>
        <p:txBody>
          <a:bodyPr>
            <a:normAutofit/>
          </a:bodyPr>
          <a:lstStyle/>
          <a:p>
            <a:r>
              <a:rPr lang="en-US" u="sng">
                <a:solidFill>
                  <a:srgbClr val="00B0F0"/>
                </a:solidFill>
                <a:latin typeface="Berlin Sans FB Demi"/>
              </a:rPr>
              <a:t>Pulse </a:t>
            </a:r>
            <a:r>
              <a:rPr lang="en-US" u="sng">
                <a:solidFill>
                  <a:srgbClr val="0070C0"/>
                </a:solidFill>
                <a:latin typeface="Berlin Sans FB Demi"/>
              </a:rPr>
              <a:t>Sensor</a:t>
            </a:r>
            <a:endParaRPr lang="en-US" u="sng">
              <a:solidFill>
                <a:srgbClr val="0070C0"/>
              </a:solidFill>
              <a:cs typeface="Posterama"/>
            </a:endParaRPr>
          </a:p>
        </p:txBody>
      </p:sp>
      <p:sp>
        <p:nvSpPr>
          <p:cNvPr id="3" name="Content Placeholder 2">
            <a:extLst>
              <a:ext uri="{FF2B5EF4-FFF2-40B4-BE49-F238E27FC236}">
                <a16:creationId xmlns:a16="http://schemas.microsoft.com/office/drawing/2014/main" xmlns="" id="{C1798349-59CD-40FF-BA16-ED8F9F2359B9}"/>
              </a:ext>
            </a:extLst>
          </p:cNvPr>
          <p:cNvSpPr>
            <a:spLocks noGrp="1"/>
          </p:cNvSpPr>
          <p:nvPr>
            <p:ph idx="1"/>
          </p:nvPr>
        </p:nvSpPr>
        <p:spPr>
          <a:xfrm>
            <a:off x="610198" y="1824117"/>
            <a:ext cx="5355276" cy="5206061"/>
          </a:xfrm>
        </p:spPr>
        <p:txBody>
          <a:bodyPr vert="horz" lIns="91440" tIns="45720" rIns="91440" bIns="45720" rtlCol="0" anchor="t">
            <a:noAutofit/>
          </a:bodyPr>
          <a:lstStyle/>
          <a:p>
            <a:pPr marL="457200" indent="-457200">
              <a:lnSpc>
                <a:spcPct val="100000"/>
              </a:lnSpc>
              <a:buFont typeface="Courier New" panose="020B0504020202020204" pitchFamily="34" charset="0"/>
              <a:buChar char="o"/>
            </a:pPr>
            <a:r>
              <a:rPr lang="en-US" i="1">
                <a:ea typeface="+mn-lt"/>
                <a:cs typeface="+mn-lt"/>
              </a:rPr>
              <a:t>Pulse sensors uses light-based technology to sense the rate of blood flow as controlled by the heart's pumping action.</a:t>
            </a:r>
            <a:endParaRPr lang="en-US" i="1"/>
          </a:p>
          <a:p>
            <a:pPr marL="457200" indent="-457200">
              <a:lnSpc>
                <a:spcPct val="100000"/>
              </a:lnSpc>
              <a:buFont typeface="Courier New" panose="020B0504020202020204" pitchFamily="34" charset="0"/>
              <a:buChar char="o"/>
            </a:pPr>
            <a:r>
              <a:rPr lang="en-US" i="1">
                <a:ea typeface="+mn-lt"/>
                <a:cs typeface="+mn-lt"/>
              </a:rPr>
              <a:t>It essentially combines a simple optical heart rate sensor with amplification and noise cancellation circuitry making it fast and easy to get reliable pulse readings.</a:t>
            </a:r>
          </a:p>
          <a:p>
            <a:pPr marL="342900" indent="-342900">
              <a:lnSpc>
                <a:spcPct val="100000"/>
              </a:lnSpc>
              <a:buFont typeface="Courier New" panose="020B0504020202020204" pitchFamily="34" charset="0"/>
              <a:buChar char="o"/>
            </a:pPr>
            <a:r>
              <a:rPr lang="en-US" i="1">
                <a:ea typeface="+mn-lt"/>
                <a:cs typeface="+mn-lt"/>
              </a:rPr>
              <a:t>  It is often used non-invasively to make measurements at the skin surface.</a:t>
            </a:r>
            <a:endParaRPr lang="en-US" i="1"/>
          </a:p>
          <a:p>
            <a:pPr marL="342900" indent="-342900">
              <a:lnSpc>
                <a:spcPct val="100000"/>
              </a:lnSpc>
              <a:buFont typeface="Courier New" panose="020B0504020202020204" pitchFamily="34" charset="0"/>
              <a:buChar char="o"/>
            </a:pPr>
            <a:r>
              <a:rPr lang="en-US" i="1">
                <a:ea typeface="+mn-lt"/>
                <a:cs typeface="+mn-lt"/>
              </a:rPr>
              <a:t>  It can provide valuable information about the cardiovascular system</a:t>
            </a:r>
            <a:r>
              <a:rPr lang="en-US">
                <a:ea typeface="+mn-lt"/>
                <a:cs typeface="+mn-lt"/>
              </a:rPr>
              <a:t>.</a:t>
            </a:r>
            <a:endParaRPr lang="en-US"/>
          </a:p>
        </p:txBody>
      </p:sp>
      <p:pic>
        <p:nvPicPr>
          <p:cNvPr id="4" name="Picture 5" descr="A picture containing text, control panel&#10;&#10;Description automatically generated">
            <a:extLst>
              <a:ext uri="{FF2B5EF4-FFF2-40B4-BE49-F238E27FC236}">
                <a16:creationId xmlns:a16="http://schemas.microsoft.com/office/drawing/2014/main" xmlns="" id="{EF4934AC-9F37-471E-8BB0-EF54F911FB9A}"/>
              </a:ext>
            </a:extLst>
          </p:cNvPr>
          <p:cNvPicPr>
            <a:picLocks noChangeAspect="1"/>
          </p:cNvPicPr>
          <p:nvPr/>
        </p:nvPicPr>
        <p:blipFill rotWithShape="1">
          <a:blip r:embed="rId2"/>
          <a:srcRect l="1197" t="3256" r="3084" b="2558"/>
          <a:stretch/>
        </p:blipFill>
        <p:spPr>
          <a:xfrm>
            <a:off x="7943866" y="2927760"/>
            <a:ext cx="3956501" cy="2452674"/>
          </a:xfrm>
          <a:prstGeom prst="rect">
            <a:avLst/>
          </a:prstGeom>
        </p:spPr>
      </p:pic>
    </p:spTree>
    <p:extLst>
      <p:ext uri="{BB962C8B-B14F-4D97-AF65-F5344CB8AC3E}">
        <p14:creationId xmlns:p14="http://schemas.microsoft.com/office/powerpoint/2010/main" val="278984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CC3E3622-94E0-4342-B325-176C0CB47B67}"/>
              </a:ext>
            </a:extLst>
          </p:cNvPr>
          <p:cNvSpPr>
            <a:spLocks noGrp="1"/>
          </p:cNvSpPr>
          <p:nvPr>
            <p:ph type="title"/>
          </p:nvPr>
        </p:nvSpPr>
        <p:spPr>
          <a:xfrm>
            <a:off x="5748752" y="223013"/>
            <a:ext cx="5904859" cy="1895406"/>
          </a:xfrm>
        </p:spPr>
        <p:txBody>
          <a:bodyPr>
            <a:normAutofit/>
          </a:bodyPr>
          <a:lstStyle/>
          <a:p>
            <a:r>
              <a:rPr lang="en-US" u="sng">
                <a:solidFill>
                  <a:srgbClr val="0070C0"/>
                </a:solidFill>
                <a:latin typeface="Congenial Black"/>
              </a:rPr>
              <a:t>Working of </a:t>
            </a:r>
            <a:r>
              <a:rPr lang="en-US" u="sng">
                <a:solidFill>
                  <a:srgbClr val="00B0F0"/>
                </a:solidFill>
                <a:latin typeface="Congenial Black"/>
              </a:rPr>
              <a:t> Heartbeat sensor</a:t>
            </a:r>
            <a:endParaRPr lang="en-US" u="sng">
              <a:solidFill>
                <a:srgbClr val="00B0F0"/>
              </a:solidFill>
              <a:cs typeface="Posterama"/>
            </a:endParaRPr>
          </a:p>
        </p:txBody>
      </p:sp>
      <p:sp>
        <p:nvSpPr>
          <p:cNvPr id="3" name="Content Placeholder 2">
            <a:extLst>
              <a:ext uri="{FF2B5EF4-FFF2-40B4-BE49-F238E27FC236}">
                <a16:creationId xmlns:a16="http://schemas.microsoft.com/office/drawing/2014/main" xmlns="" id="{7F4BC3B5-1AB8-41AA-AFE2-EF53A7D1B08F}"/>
              </a:ext>
            </a:extLst>
          </p:cNvPr>
          <p:cNvSpPr>
            <a:spLocks noGrp="1"/>
          </p:cNvSpPr>
          <p:nvPr>
            <p:ph idx="1"/>
          </p:nvPr>
        </p:nvSpPr>
        <p:spPr>
          <a:xfrm>
            <a:off x="5745083" y="2541197"/>
            <a:ext cx="5909384" cy="3931459"/>
          </a:xfrm>
        </p:spPr>
        <p:txBody>
          <a:bodyPr vert="horz" lIns="91440" tIns="45720" rIns="91440" bIns="45720" rtlCol="0" anchor="t">
            <a:normAutofit/>
          </a:bodyPr>
          <a:lstStyle/>
          <a:p>
            <a:pPr marL="342900" indent="-342900">
              <a:buFont typeface="Courier New" panose="020B0504020202020204" pitchFamily="34" charset="0"/>
              <a:buChar char="o"/>
            </a:pPr>
            <a:r>
              <a:rPr lang="en-US" i="1"/>
              <a:t>The module uses an </a:t>
            </a:r>
            <a:r>
              <a:rPr lang="en-US" i="1">
                <a:latin typeface="Amasis MT Pro Black"/>
              </a:rPr>
              <a:t>infrared led (IR)</a:t>
            </a:r>
            <a:r>
              <a:rPr lang="en-US" i="1">
                <a:latin typeface="Avenir Next LT Pro"/>
              </a:rPr>
              <a:t> and </a:t>
            </a:r>
            <a:r>
              <a:rPr lang="en-US" i="1">
                <a:ea typeface="+mn-lt"/>
                <a:cs typeface="+mn-lt"/>
              </a:rPr>
              <a:t>a </a:t>
            </a:r>
            <a:r>
              <a:rPr lang="en-US" i="1">
                <a:latin typeface="Amasis MT Pro Black"/>
                <a:ea typeface="+mn-lt"/>
                <a:cs typeface="+mn-lt"/>
              </a:rPr>
              <a:t>photo transistor</a:t>
            </a:r>
            <a:r>
              <a:rPr lang="en-US" i="1">
                <a:ea typeface="+mn-lt"/>
                <a:cs typeface="+mn-lt"/>
              </a:rPr>
              <a:t> </a:t>
            </a:r>
            <a:r>
              <a:rPr lang="en-US" i="1">
                <a:latin typeface="Avenir Next LT Pro"/>
              </a:rPr>
              <a:t> to detect the pulse of the finger and whenever a pulse is detected, </a:t>
            </a:r>
            <a:r>
              <a:rPr lang="en-US" i="1">
                <a:latin typeface="Amasis MT Pro Black"/>
              </a:rPr>
              <a:t>red</a:t>
            </a:r>
            <a:r>
              <a:rPr lang="en-US" i="1">
                <a:latin typeface="Avenir Next LT Pro"/>
              </a:rPr>
              <a:t> </a:t>
            </a:r>
            <a:r>
              <a:rPr lang="en-US" i="1">
                <a:latin typeface="Amasis MT Pro Black"/>
              </a:rPr>
              <a:t>LED </a:t>
            </a:r>
            <a:r>
              <a:rPr lang="en-US" i="1">
                <a:latin typeface="Avenir Next LT Pro"/>
              </a:rPr>
              <a:t>flashes. </a:t>
            </a:r>
            <a:endParaRPr lang="en-US">
              <a:latin typeface="Avenir Next LT Pro"/>
            </a:endParaRPr>
          </a:p>
          <a:p>
            <a:pPr marL="342900" indent="-342900">
              <a:buFont typeface="Courier New" panose="020B0504020202020204" pitchFamily="34" charset="0"/>
              <a:buChar char="o"/>
            </a:pPr>
            <a:r>
              <a:rPr lang="en-US" i="1">
                <a:latin typeface="Avenir Next LT Pro"/>
              </a:rPr>
              <a:t>There will be LED on the light side of finger ad a photo transistor on the other side of the finger. </a:t>
            </a:r>
            <a:endParaRPr lang="en-US">
              <a:latin typeface="Avenir Next LT Pro"/>
            </a:endParaRPr>
          </a:p>
          <a:p>
            <a:pPr marL="342900" indent="-342900">
              <a:buFont typeface="Courier New" panose="020B0504020202020204" pitchFamily="34" charset="0"/>
              <a:buChar char="o"/>
            </a:pPr>
            <a:r>
              <a:rPr lang="en-US" i="1">
                <a:latin typeface="Avenir Next LT Pro"/>
              </a:rPr>
              <a:t>Photo transistor is used to obtain the flux emitted and the </a:t>
            </a:r>
            <a:r>
              <a:rPr lang="en-US" i="1">
                <a:latin typeface="Amasis MT Pro Black"/>
              </a:rPr>
              <a:t>resistance </a:t>
            </a:r>
            <a:r>
              <a:rPr lang="en-US" i="1">
                <a:latin typeface="Avenir Next LT Pro"/>
              </a:rPr>
              <a:t>of the photo resistor will change when the pulses will change.</a:t>
            </a:r>
            <a:endParaRPr lang="en-US"/>
          </a:p>
        </p:txBody>
      </p:sp>
      <p:pic>
        <p:nvPicPr>
          <p:cNvPr id="5" name="Picture 4" descr="Close up of a red, blue and orange LED screen">
            <a:extLst>
              <a:ext uri="{FF2B5EF4-FFF2-40B4-BE49-F238E27FC236}">
                <a16:creationId xmlns:a16="http://schemas.microsoft.com/office/drawing/2014/main" xmlns="" id="{8D86BABB-E10E-40F8-BA4E-B14FD946777E}"/>
              </a:ext>
            </a:extLst>
          </p:cNvPr>
          <p:cNvPicPr>
            <a:picLocks noChangeAspect="1"/>
          </p:cNvPicPr>
          <p:nvPr/>
        </p:nvPicPr>
        <p:blipFill rotWithShape="1">
          <a:blip r:embed="rId2"/>
          <a:srcRect l="21144" r="23355"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Tree>
    <p:extLst>
      <p:ext uri="{BB962C8B-B14F-4D97-AF65-F5344CB8AC3E}">
        <p14:creationId xmlns:p14="http://schemas.microsoft.com/office/powerpoint/2010/main" val="44166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7A46C5F3-4EAC-473B-BD72-1219E833DB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xmlns="" id="{12231725-D083-4E0F-9428-1C2635189C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B0FE6C1-EE23-470D-94C9-7058C97A3BB6}"/>
              </a:ext>
            </a:extLst>
          </p:cNvPr>
          <p:cNvSpPr>
            <a:spLocks noGrp="1"/>
          </p:cNvSpPr>
          <p:nvPr>
            <p:ph type="title"/>
          </p:nvPr>
        </p:nvSpPr>
        <p:spPr>
          <a:xfrm>
            <a:off x="609600" y="209442"/>
            <a:ext cx="10972800" cy="1301247"/>
          </a:xfrm>
        </p:spPr>
        <p:txBody>
          <a:bodyPr>
            <a:normAutofit/>
          </a:bodyPr>
          <a:lstStyle/>
          <a:p>
            <a:r>
              <a:rPr lang="en-US">
                <a:solidFill>
                  <a:srgbClr val="0070C0"/>
                </a:solidFill>
                <a:latin typeface="Aharoni"/>
                <a:cs typeface="Posterama"/>
              </a:rPr>
              <a:t>MAIN </a:t>
            </a:r>
            <a:r>
              <a:rPr lang="en-US">
                <a:solidFill>
                  <a:srgbClr val="002060"/>
                </a:solidFill>
                <a:latin typeface="Aharoni"/>
                <a:cs typeface="Posterama"/>
              </a:rPr>
              <a:t>ALGORITHM</a:t>
            </a:r>
            <a:endParaRPr lang="en-US">
              <a:solidFill>
                <a:srgbClr val="002060"/>
              </a:solidFill>
              <a:latin typeface="Aharoni"/>
              <a:cs typeface="Aharoni"/>
            </a:endParaRPr>
          </a:p>
        </p:txBody>
      </p:sp>
      <p:graphicFrame>
        <p:nvGraphicFramePr>
          <p:cNvPr id="27" name="Content Placeholder 2">
            <a:extLst>
              <a:ext uri="{FF2B5EF4-FFF2-40B4-BE49-F238E27FC236}">
                <a16:creationId xmlns:a16="http://schemas.microsoft.com/office/drawing/2014/main" xmlns="" id="{EDD53537-D0F9-4225-BD3A-116E245251AB}"/>
              </a:ext>
            </a:extLst>
          </p:cNvPr>
          <p:cNvGraphicFramePr>
            <a:graphicFrameLocks noGrp="1"/>
          </p:cNvGraphicFramePr>
          <p:nvPr>
            <p:ph idx="1"/>
            <p:extLst>
              <p:ext uri="{D42A27DB-BD31-4B8C-83A1-F6EECF244321}">
                <p14:modId xmlns:p14="http://schemas.microsoft.com/office/powerpoint/2010/main" val="452524414"/>
              </p:ext>
            </p:extLst>
          </p:nvPr>
        </p:nvGraphicFramePr>
        <p:xfrm>
          <a:off x="381229" y="1742968"/>
          <a:ext cx="11567885" cy="4901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115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39796C61-3902-4C2A-AD60-D926667F53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xmlns="" id="{36A49EC6-053B-4ACB-9913-5C4B245E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9474" y="2353584"/>
            <a:ext cx="7276966" cy="4504413"/>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D1EDBA0B-6902-454F-BF62-9082EE8718E1}"/>
              </a:ext>
            </a:extLst>
          </p:cNvPr>
          <p:cNvSpPr>
            <a:spLocks noGrp="1"/>
          </p:cNvSpPr>
          <p:nvPr>
            <p:ph type="title"/>
          </p:nvPr>
        </p:nvSpPr>
        <p:spPr>
          <a:xfrm>
            <a:off x="929320" y="341640"/>
            <a:ext cx="4202436" cy="2251909"/>
          </a:xfrm>
        </p:spPr>
        <p:txBody>
          <a:bodyPr anchor="t">
            <a:normAutofit/>
          </a:bodyPr>
          <a:lstStyle/>
          <a:p>
            <a:r>
              <a:rPr lang="en-US" u="sng">
                <a:solidFill>
                  <a:srgbClr val="0070C0"/>
                </a:solidFill>
                <a:latin typeface="Eras Bold ITC"/>
              </a:rPr>
              <a:t>WORKING OF THIS </a:t>
            </a:r>
            <a:r>
              <a:rPr lang="en-US" u="sng">
                <a:solidFill>
                  <a:srgbClr val="00B0F0"/>
                </a:solidFill>
                <a:latin typeface="Eras Bold ITC"/>
              </a:rPr>
              <a:t>PROJECT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4265247"/>
              </p:ext>
            </p:extLst>
          </p:nvPr>
        </p:nvGraphicFramePr>
        <p:xfrm>
          <a:off x="5300663" y="207169"/>
          <a:ext cx="6626104" cy="6491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Heart with Pulse">
            <a:extLst>
              <a:ext uri="{FF2B5EF4-FFF2-40B4-BE49-F238E27FC236}">
                <a16:creationId xmlns:a16="http://schemas.microsoft.com/office/drawing/2014/main" xmlns="" id="{D74A5E69-0E78-4BD6-B538-EC81567EC3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529233" y="3268629"/>
            <a:ext cx="2778808" cy="2778808"/>
          </a:xfrm>
          <a:prstGeom prst="rect">
            <a:avLst/>
          </a:prstGeom>
        </p:spPr>
      </p:pic>
    </p:spTree>
    <p:extLst>
      <p:ext uri="{BB962C8B-B14F-4D97-AF65-F5344CB8AC3E}">
        <p14:creationId xmlns:p14="http://schemas.microsoft.com/office/powerpoint/2010/main" val="41088104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E962EB69-5FAB-4BCA-8DD6-6E1F4E161862}"/>
              </a:ext>
            </a:extLst>
          </p:cNvPr>
          <p:cNvSpPr>
            <a:spLocks noGrp="1"/>
          </p:cNvSpPr>
          <p:nvPr>
            <p:ph type="title"/>
          </p:nvPr>
        </p:nvSpPr>
        <p:spPr>
          <a:xfrm>
            <a:off x="570155" y="81727"/>
            <a:ext cx="7543067" cy="1554206"/>
          </a:xfrm>
        </p:spPr>
        <p:txBody>
          <a:bodyPr>
            <a:normAutofit/>
          </a:bodyPr>
          <a:lstStyle/>
          <a:p>
            <a:r>
              <a:rPr lang="en-US" u="sng">
                <a:solidFill>
                  <a:srgbClr val="00B0F0"/>
                </a:solidFill>
                <a:latin typeface="Arial Black"/>
              </a:rPr>
              <a:t>Principle </a:t>
            </a:r>
            <a:r>
              <a:rPr lang="en-US" u="sng">
                <a:solidFill>
                  <a:srgbClr val="0070C0"/>
                </a:solidFill>
                <a:latin typeface="Arial Black"/>
              </a:rPr>
              <a:t>of Heartbeat Sensor</a:t>
            </a:r>
          </a:p>
        </p:txBody>
      </p:sp>
      <p:sp>
        <p:nvSpPr>
          <p:cNvPr id="3" name="Content Placeholder 2">
            <a:extLst>
              <a:ext uri="{FF2B5EF4-FFF2-40B4-BE49-F238E27FC236}">
                <a16:creationId xmlns:a16="http://schemas.microsoft.com/office/drawing/2014/main" xmlns="" id="{AF917386-8BF7-4149-9D0F-599E7E132EC1}"/>
              </a:ext>
            </a:extLst>
          </p:cNvPr>
          <p:cNvSpPr>
            <a:spLocks noGrp="1"/>
          </p:cNvSpPr>
          <p:nvPr>
            <p:ph idx="1"/>
          </p:nvPr>
        </p:nvSpPr>
        <p:spPr>
          <a:xfrm>
            <a:off x="570156" y="1805285"/>
            <a:ext cx="6938682" cy="5359897"/>
          </a:xfrm>
        </p:spPr>
        <p:txBody>
          <a:bodyPr vert="horz" lIns="91440" tIns="45720" rIns="91440" bIns="45720" rtlCol="0" anchor="t">
            <a:noAutofit/>
          </a:bodyPr>
          <a:lstStyle/>
          <a:p>
            <a:pPr marL="171450" indent="-171450">
              <a:lnSpc>
                <a:spcPct val="100000"/>
              </a:lnSpc>
              <a:buFont typeface="Courier New" panose="020B0504020202020204" pitchFamily="34" charset="0"/>
              <a:buChar char="o"/>
            </a:pPr>
            <a:r>
              <a:rPr lang="en-US" sz="1800" i="1" dirty="0">
                <a:ea typeface="+mn-lt"/>
                <a:cs typeface="+mn-lt"/>
              </a:rPr>
              <a:t>The principle behind the working of the Heartbeat Sensor is </a:t>
            </a:r>
            <a:r>
              <a:rPr lang="en-US" sz="1800" b="1" i="1" u="sng" dirty="0" err="1">
                <a:latin typeface="Amasis MT Pro Black"/>
                <a:ea typeface="+mn-lt"/>
                <a:cs typeface="+mn-lt"/>
              </a:rPr>
              <a:t>Photoplethysmography</a:t>
            </a:r>
            <a:r>
              <a:rPr lang="en-US" sz="1800" b="1" i="1" u="sng" dirty="0">
                <a:ea typeface="+mn-lt"/>
                <a:cs typeface="+mn-lt"/>
              </a:rPr>
              <a:t>. </a:t>
            </a:r>
            <a:r>
              <a:rPr lang="en-US" sz="1800" i="1" dirty="0">
                <a:ea typeface="+mn-lt"/>
                <a:cs typeface="+mn-lt"/>
              </a:rPr>
              <a:t>According to this principle, the changes in the volume of blood in an organ is measured by the changes in the intensity of the light passing through that organ.</a:t>
            </a:r>
            <a:endParaRPr lang="en-US" sz="1800" i="1" dirty="0"/>
          </a:p>
          <a:p>
            <a:pPr marL="171450" indent="-171450">
              <a:lnSpc>
                <a:spcPct val="100000"/>
              </a:lnSpc>
              <a:buFont typeface="Courier New" panose="020B0504020202020204" pitchFamily="34" charset="0"/>
              <a:buChar char="o"/>
            </a:pPr>
            <a:r>
              <a:rPr lang="en-US" sz="1800" i="1" dirty="0">
                <a:ea typeface="+mn-lt"/>
                <a:cs typeface="+mn-lt"/>
              </a:rPr>
              <a:t>Usually, the source of light in a heartbeat sensor would be an IR LED and the detector would be any Photo Detector like a Photo Diode, an LDR (Light Dependent Resistor) or a Photo Transistor.</a:t>
            </a:r>
          </a:p>
          <a:p>
            <a:pPr marL="171450" indent="-171450">
              <a:lnSpc>
                <a:spcPct val="100000"/>
              </a:lnSpc>
              <a:buFont typeface="Courier New" panose="020B0504020202020204" pitchFamily="34" charset="0"/>
              <a:buChar char="o"/>
            </a:pPr>
            <a:r>
              <a:rPr lang="en-US" sz="1800" i="1" dirty="0">
                <a:ea typeface="+mn-lt"/>
                <a:cs typeface="+mn-lt"/>
              </a:rPr>
              <a:t> The light source and the detector can be arranged in two ways: A </a:t>
            </a:r>
            <a:r>
              <a:rPr lang="en-US" sz="1800" i="1" dirty="0" err="1">
                <a:ea typeface="+mn-lt"/>
                <a:cs typeface="+mn-lt"/>
              </a:rPr>
              <a:t>Transmissive</a:t>
            </a:r>
            <a:r>
              <a:rPr lang="en-US" sz="1800" i="1" dirty="0">
                <a:ea typeface="+mn-lt"/>
                <a:cs typeface="+mn-lt"/>
              </a:rPr>
              <a:t> Sensor and a Reflective Sensor.</a:t>
            </a:r>
          </a:p>
          <a:p>
            <a:pPr marL="171450" indent="-171450">
              <a:lnSpc>
                <a:spcPct val="100000"/>
              </a:lnSpc>
              <a:buFont typeface="Courier New" panose="020B0504020202020204" pitchFamily="34" charset="0"/>
              <a:buChar char="o"/>
            </a:pPr>
            <a:r>
              <a:rPr lang="en-US" sz="1800" i="1" dirty="0">
                <a:ea typeface="+mn-lt"/>
                <a:cs typeface="+mn-lt"/>
              </a:rPr>
              <a:t>In a </a:t>
            </a:r>
            <a:r>
              <a:rPr lang="en-US" sz="1800" i="1" dirty="0" err="1">
                <a:ea typeface="+mn-lt"/>
                <a:cs typeface="+mn-lt"/>
              </a:rPr>
              <a:t>Transmissive</a:t>
            </a:r>
            <a:r>
              <a:rPr lang="en-US" sz="1800" i="1" dirty="0">
                <a:ea typeface="+mn-lt"/>
                <a:cs typeface="+mn-lt"/>
              </a:rPr>
              <a:t> Sensor, the light source and the detector are placed facing each other and the finger of the person must be placed in between the transmitter and receiver.</a:t>
            </a:r>
          </a:p>
          <a:p>
            <a:pPr marL="171450" indent="-171450">
              <a:lnSpc>
                <a:spcPct val="100000"/>
              </a:lnSpc>
              <a:buFont typeface="Courier New" panose="020B0504020202020204" pitchFamily="34" charset="0"/>
              <a:buChar char="o"/>
            </a:pPr>
            <a:r>
              <a:rPr lang="en-US" sz="1800" i="1" dirty="0">
                <a:ea typeface="+mn-lt"/>
                <a:cs typeface="+mn-lt"/>
              </a:rPr>
              <a:t>Reflective Sensor, on the other hand, has the light source and the detector, adjacent to each other and the finger of the person must be placed in front of the sensor.</a:t>
            </a:r>
          </a:p>
          <a:p>
            <a:pPr marL="171450" indent="-171450">
              <a:lnSpc>
                <a:spcPct val="100000"/>
              </a:lnSpc>
              <a:buFont typeface="Courier New" panose="020B0504020202020204" pitchFamily="34" charset="0"/>
              <a:buChar char="o"/>
            </a:pPr>
            <a:endParaRPr lang="en-US" sz="1800" dirty="0"/>
          </a:p>
        </p:txBody>
      </p:sp>
      <p:pic>
        <p:nvPicPr>
          <p:cNvPr id="8" name="Picture 4" descr="Camera lens with lense reflections">
            <a:extLst>
              <a:ext uri="{FF2B5EF4-FFF2-40B4-BE49-F238E27FC236}">
                <a16:creationId xmlns:a16="http://schemas.microsoft.com/office/drawing/2014/main" xmlns="" id="{C2B4EF24-B5C2-4654-950A-3D3624661723}"/>
              </a:ext>
            </a:extLst>
          </p:cNvPr>
          <p:cNvPicPr>
            <a:picLocks noChangeAspect="1"/>
          </p:cNvPicPr>
          <p:nvPr/>
        </p:nvPicPr>
        <p:blipFill rotWithShape="1">
          <a:blip r:embed="rId2"/>
          <a:srcRect l="21104" r="29687" b="2"/>
          <a:stretch/>
        </p:blipFill>
        <p:spPr>
          <a:xfrm>
            <a:off x="7505916" y="-58047"/>
            <a:ext cx="4686083" cy="6356340"/>
          </a:xfrm>
          <a:custGeom>
            <a:avLst/>
            <a:gdLst/>
            <a:ahLst/>
            <a:cxnLst/>
            <a:rect l="l" t="t" r="r" b="b"/>
            <a:pathLst>
              <a:path w="5055914" h="6858000">
                <a:moveTo>
                  <a:pt x="3831617" y="6216451"/>
                </a:moveTo>
                <a:cubicBezTo>
                  <a:pt x="3953208" y="6209320"/>
                  <a:pt x="4067130" y="6288226"/>
                  <a:pt x="4099715" y="6410505"/>
                </a:cubicBezTo>
                <a:cubicBezTo>
                  <a:pt x="4136955" y="6550252"/>
                  <a:pt x="4053856" y="6693729"/>
                  <a:pt x="3914110" y="6730968"/>
                </a:cubicBezTo>
                <a:cubicBezTo>
                  <a:pt x="3774363" y="6768208"/>
                  <a:pt x="3630886" y="6685110"/>
                  <a:pt x="3593646" y="6545362"/>
                </a:cubicBezTo>
                <a:cubicBezTo>
                  <a:pt x="3556406" y="6405615"/>
                  <a:pt x="3639505" y="6262140"/>
                  <a:pt x="3779252" y="6224900"/>
                </a:cubicBezTo>
                <a:cubicBezTo>
                  <a:pt x="3796720" y="6220245"/>
                  <a:pt x="3814247" y="6217470"/>
                  <a:pt x="3831617" y="6216451"/>
                </a:cubicBezTo>
                <a:close/>
                <a:moveTo>
                  <a:pt x="689474" y="4100903"/>
                </a:moveTo>
                <a:cubicBezTo>
                  <a:pt x="893747" y="4088922"/>
                  <a:pt x="1085135" y="4221486"/>
                  <a:pt x="1139878" y="4426914"/>
                </a:cubicBezTo>
                <a:cubicBezTo>
                  <a:pt x="1202441" y="4661689"/>
                  <a:pt x="1062836" y="4902728"/>
                  <a:pt x="828061" y="4965291"/>
                </a:cubicBezTo>
                <a:cubicBezTo>
                  <a:pt x="593286" y="5027854"/>
                  <a:pt x="352246" y="4888249"/>
                  <a:pt x="289683" y="4653474"/>
                </a:cubicBezTo>
                <a:cubicBezTo>
                  <a:pt x="227120" y="4418699"/>
                  <a:pt x="366725" y="4177659"/>
                  <a:pt x="601500" y="4115096"/>
                </a:cubicBezTo>
                <a:cubicBezTo>
                  <a:pt x="630847" y="4107276"/>
                  <a:pt x="660292" y="4102615"/>
                  <a:pt x="689474" y="4100903"/>
                </a:cubicBezTo>
                <a:close/>
                <a:moveTo>
                  <a:pt x="1171015" y="2068580"/>
                </a:moveTo>
                <a:cubicBezTo>
                  <a:pt x="1292606" y="2061448"/>
                  <a:pt x="1406528" y="2140355"/>
                  <a:pt x="1439114" y="2262633"/>
                </a:cubicBezTo>
                <a:cubicBezTo>
                  <a:pt x="1476353" y="2402380"/>
                  <a:pt x="1393254" y="2545856"/>
                  <a:pt x="1253507" y="2583096"/>
                </a:cubicBezTo>
                <a:cubicBezTo>
                  <a:pt x="1113761" y="2620335"/>
                  <a:pt x="970285" y="2537237"/>
                  <a:pt x="933045" y="2397490"/>
                </a:cubicBezTo>
                <a:cubicBezTo>
                  <a:pt x="895805" y="2257743"/>
                  <a:pt x="978904" y="2114267"/>
                  <a:pt x="1118650" y="2077027"/>
                </a:cubicBezTo>
                <a:cubicBezTo>
                  <a:pt x="1136119" y="2072372"/>
                  <a:pt x="1153645" y="2069598"/>
                  <a:pt x="1171015" y="2068580"/>
                </a:cubicBezTo>
                <a:close/>
                <a:moveTo>
                  <a:pt x="4312647" y="0"/>
                </a:moveTo>
                <a:lnTo>
                  <a:pt x="5055914" y="0"/>
                </a:lnTo>
                <a:lnTo>
                  <a:pt x="5055914" y="6858000"/>
                </a:lnTo>
                <a:lnTo>
                  <a:pt x="4943745" y="6858000"/>
                </a:lnTo>
                <a:lnTo>
                  <a:pt x="4927040" y="6855333"/>
                </a:lnTo>
                <a:cubicBezTo>
                  <a:pt x="4887898" y="6846537"/>
                  <a:pt x="4850098" y="6835404"/>
                  <a:pt x="4814299" y="6822025"/>
                </a:cubicBezTo>
                <a:cubicBezTo>
                  <a:pt x="4259053" y="6614528"/>
                  <a:pt x="4299526" y="5909667"/>
                  <a:pt x="3874184" y="5836074"/>
                </a:cubicBezTo>
                <a:cubicBezTo>
                  <a:pt x="3480850" y="5768012"/>
                  <a:pt x="3254878" y="6337209"/>
                  <a:pt x="2875328" y="6241390"/>
                </a:cubicBezTo>
                <a:cubicBezTo>
                  <a:pt x="2511344" y="6149488"/>
                  <a:pt x="2491296" y="5570423"/>
                  <a:pt x="2145161" y="5545578"/>
                </a:cubicBezTo>
                <a:cubicBezTo>
                  <a:pt x="1991460" y="5534539"/>
                  <a:pt x="1867087" y="5638130"/>
                  <a:pt x="1707793" y="5771343"/>
                </a:cubicBezTo>
                <a:cubicBezTo>
                  <a:pt x="1359667" y="6062468"/>
                  <a:pt x="1341379" y="6349988"/>
                  <a:pt x="1110462" y="6502495"/>
                </a:cubicBezTo>
                <a:cubicBezTo>
                  <a:pt x="789862" y="6714223"/>
                  <a:pt x="214317" y="6570976"/>
                  <a:pt x="57999" y="6216901"/>
                </a:cubicBezTo>
                <a:cubicBezTo>
                  <a:pt x="-77331" y="5910359"/>
                  <a:pt x="30639" y="5511830"/>
                  <a:pt x="314411" y="5329367"/>
                </a:cubicBezTo>
                <a:cubicBezTo>
                  <a:pt x="516231" y="5199611"/>
                  <a:pt x="756450" y="5251060"/>
                  <a:pt x="1101747" y="5121744"/>
                </a:cubicBezTo>
                <a:cubicBezTo>
                  <a:pt x="1146011" y="5105174"/>
                  <a:pt x="1871235" y="4827142"/>
                  <a:pt x="1856005" y="4519364"/>
                </a:cubicBezTo>
                <a:cubicBezTo>
                  <a:pt x="1846851" y="4334324"/>
                  <a:pt x="1587506" y="4198827"/>
                  <a:pt x="1409379" y="4105773"/>
                </a:cubicBezTo>
                <a:cubicBezTo>
                  <a:pt x="933111" y="3856944"/>
                  <a:pt x="798808" y="3785719"/>
                  <a:pt x="745557" y="3611321"/>
                </a:cubicBezTo>
                <a:cubicBezTo>
                  <a:pt x="692012" y="3435938"/>
                  <a:pt x="780729" y="3194546"/>
                  <a:pt x="941950" y="3083874"/>
                </a:cubicBezTo>
                <a:cubicBezTo>
                  <a:pt x="1195325" y="2909936"/>
                  <a:pt x="1447296" y="3182836"/>
                  <a:pt x="1844756" y="3031397"/>
                </a:cubicBezTo>
                <a:cubicBezTo>
                  <a:pt x="1897400" y="3011350"/>
                  <a:pt x="2228789" y="2883730"/>
                  <a:pt x="2277829" y="2627401"/>
                </a:cubicBezTo>
                <a:cubicBezTo>
                  <a:pt x="2340675" y="2299009"/>
                  <a:pt x="1929703" y="2153961"/>
                  <a:pt x="1930897" y="1756333"/>
                </a:cubicBezTo>
                <a:cubicBezTo>
                  <a:pt x="1931735" y="1474531"/>
                  <a:pt x="2141809" y="1165537"/>
                  <a:pt x="2405888" y="1049984"/>
                </a:cubicBezTo>
                <a:cubicBezTo>
                  <a:pt x="2823752" y="867144"/>
                  <a:pt x="3112090" y="1284611"/>
                  <a:pt x="3618945" y="1112998"/>
                </a:cubicBezTo>
                <a:cubicBezTo>
                  <a:pt x="3973272" y="993067"/>
                  <a:pt x="4164492" y="676699"/>
                  <a:pt x="4179762" y="650576"/>
                </a:cubicBezTo>
                <a:cubicBezTo>
                  <a:pt x="4315589" y="418228"/>
                  <a:pt x="4284054" y="212550"/>
                  <a:pt x="4306435" y="30507"/>
                </a:cubicBezTo>
                <a:close/>
              </a:path>
            </a:pathLst>
          </a:custGeom>
        </p:spPr>
      </p:pic>
    </p:spTree>
    <p:extLst>
      <p:ext uri="{BB962C8B-B14F-4D97-AF65-F5344CB8AC3E}">
        <p14:creationId xmlns:p14="http://schemas.microsoft.com/office/powerpoint/2010/main" val="39663364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76BDF4D-4826-490A-8307-7247A295E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2E0FF4CF-25CB-4537-9BBF-28B36C76BE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8F36B68A-3B80-4E55-9220-BE3E820131DA}"/>
              </a:ext>
            </a:extLst>
          </p:cNvPr>
          <p:cNvSpPr>
            <a:spLocks noGrp="1"/>
          </p:cNvSpPr>
          <p:nvPr>
            <p:ph type="title"/>
          </p:nvPr>
        </p:nvSpPr>
        <p:spPr>
          <a:xfrm>
            <a:off x="609600" y="-134910"/>
            <a:ext cx="10972800" cy="1086786"/>
          </a:xfrm>
        </p:spPr>
        <p:txBody>
          <a:bodyPr>
            <a:normAutofit/>
          </a:bodyPr>
          <a:lstStyle/>
          <a:p>
            <a:r>
              <a:rPr lang="en-US" u="sng" dirty="0" err="1">
                <a:solidFill>
                  <a:srgbClr val="0070C0"/>
                </a:solidFill>
                <a:latin typeface="Arial Black"/>
                <a:cs typeface="Posterama"/>
              </a:rPr>
              <a:t>PureLight</a:t>
            </a:r>
            <a:r>
              <a:rPr lang="en-US" u="sng" dirty="0">
                <a:solidFill>
                  <a:srgbClr val="0070C0"/>
                </a:solidFill>
                <a:latin typeface="Arial Black"/>
                <a:cs typeface="Posterama"/>
              </a:rPr>
              <a:t> </a:t>
            </a:r>
            <a:r>
              <a:rPr lang="en-US" u="sng" dirty="0">
                <a:solidFill>
                  <a:srgbClr val="00B0F0"/>
                </a:solidFill>
                <a:latin typeface="Arial Black"/>
                <a:cs typeface="Posterama"/>
              </a:rPr>
              <a:t>Sensor Technology</a:t>
            </a:r>
            <a:endParaRPr lang="en-US" u="sng" dirty="0">
              <a:solidFill>
                <a:srgbClr val="00B0F0"/>
              </a:solidFill>
              <a:latin typeface="Arial Black"/>
            </a:endParaRPr>
          </a:p>
        </p:txBody>
      </p:sp>
      <p:sp>
        <p:nvSpPr>
          <p:cNvPr id="3" name="Content Placeholder 2">
            <a:extLst>
              <a:ext uri="{FF2B5EF4-FFF2-40B4-BE49-F238E27FC236}">
                <a16:creationId xmlns:a16="http://schemas.microsoft.com/office/drawing/2014/main" xmlns="" id="{DE70E1AF-5A3B-4A34-89D8-9889D5FE7215}"/>
              </a:ext>
            </a:extLst>
          </p:cNvPr>
          <p:cNvSpPr>
            <a:spLocks noGrp="1"/>
          </p:cNvSpPr>
          <p:nvPr>
            <p:ph idx="1"/>
          </p:nvPr>
        </p:nvSpPr>
        <p:spPr>
          <a:xfrm>
            <a:off x="609599" y="1352190"/>
            <a:ext cx="5157908" cy="5544895"/>
          </a:xfrm>
        </p:spPr>
        <p:txBody>
          <a:bodyPr vert="horz" lIns="91440" tIns="45720" rIns="91440" bIns="45720" rtlCol="0" anchor="t">
            <a:noAutofit/>
          </a:bodyPr>
          <a:lstStyle/>
          <a:p>
            <a:pPr marL="342900" indent="-342900">
              <a:lnSpc>
                <a:spcPct val="100000"/>
              </a:lnSpc>
              <a:buFont typeface="Wingdings" panose="05000000000000000000" pitchFamily="2" charset="2"/>
              <a:buChar char="q"/>
            </a:pPr>
            <a:r>
              <a:rPr lang="en-US" sz="2400" i="1" dirty="0">
                <a:ea typeface="+mn-lt"/>
                <a:cs typeface="+mn-lt"/>
              </a:rPr>
              <a:t>Pulse </a:t>
            </a:r>
            <a:r>
              <a:rPr lang="en-US" sz="2400" i="1" dirty="0" err="1">
                <a:ea typeface="+mn-lt"/>
                <a:cs typeface="+mn-lt"/>
              </a:rPr>
              <a:t>oximetry</a:t>
            </a:r>
            <a:r>
              <a:rPr lang="en-US" sz="2400" i="1" dirty="0">
                <a:ea typeface="+mn-lt"/>
                <a:cs typeface="+mn-lt"/>
              </a:rPr>
              <a:t> sensors use red and infrared EDS to measure deoxygenated and oxygenated hemoglobin. </a:t>
            </a:r>
            <a:endParaRPr lang="en-US" sz="2400" i="1" dirty="0" smtClean="0">
              <a:ea typeface="+mn-lt"/>
              <a:cs typeface="+mn-lt"/>
            </a:endParaRPr>
          </a:p>
          <a:p>
            <a:pPr marL="342900" indent="-342900">
              <a:lnSpc>
                <a:spcPct val="100000"/>
              </a:lnSpc>
              <a:buFont typeface="Wingdings" panose="05000000000000000000" pitchFamily="2" charset="2"/>
              <a:buChar char="q"/>
            </a:pPr>
            <a:r>
              <a:rPr lang="en-US" sz="2400" i="1" dirty="0" smtClean="0">
                <a:ea typeface="+mn-lt"/>
                <a:cs typeface="+mn-lt"/>
              </a:rPr>
              <a:t>LED </a:t>
            </a:r>
            <a:r>
              <a:rPr lang="en-US" sz="2400" i="1" dirty="0">
                <a:ea typeface="+mn-lt"/>
                <a:cs typeface="+mn-lt"/>
              </a:rPr>
              <a:t>contamination can affect the </a:t>
            </a:r>
            <a:r>
              <a:rPr lang="en-US" sz="2400" i="1" dirty="0" err="1">
                <a:ea typeface="+mn-lt"/>
                <a:cs typeface="+mn-lt"/>
              </a:rPr>
              <a:t>oximeter</a:t>
            </a:r>
            <a:r>
              <a:rPr lang="en-US" sz="2400" i="1" dirty="0">
                <a:ea typeface="+mn-lt"/>
                <a:cs typeface="+mn-lt"/>
              </a:rPr>
              <a:t> calibration, resulting in inaccurate SpO2 readings below 80</a:t>
            </a:r>
            <a:r>
              <a:rPr lang="en-US" sz="2400" i="1" dirty="0" smtClean="0">
                <a:ea typeface="+mn-lt"/>
                <a:cs typeface="+mn-lt"/>
              </a:rPr>
              <a:t>%</a:t>
            </a:r>
          </a:p>
          <a:p>
            <a:pPr marL="342900" indent="-342900">
              <a:lnSpc>
                <a:spcPct val="100000"/>
              </a:lnSpc>
              <a:buFont typeface="Wingdings" panose="05000000000000000000" pitchFamily="2" charset="2"/>
              <a:buChar char="q"/>
            </a:pPr>
            <a:r>
              <a:rPr lang="en-US" sz="2400" i="1" dirty="0" smtClean="0">
                <a:ea typeface="+mn-lt"/>
                <a:cs typeface="+mn-lt"/>
              </a:rPr>
              <a:t> </a:t>
            </a:r>
            <a:r>
              <a:rPr lang="en-US" sz="2400" i="1" dirty="0" err="1">
                <a:ea typeface="+mn-lt"/>
                <a:cs typeface="+mn-lt"/>
              </a:rPr>
              <a:t>Nonin</a:t>
            </a:r>
            <a:r>
              <a:rPr lang="en-US" sz="2400" i="1" dirty="0">
                <a:ea typeface="+mn-lt"/>
                <a:cs typeface="+mn-lt"/>
              </a:rPr>
              <a:t> sensors use </a:t>
            </a:r>
            <a:r>
              <a:rPr lang="en-US" sz="2400" i="1" dirty="0" smtClean="0">
                <a:ea typeface="+mn-lt"/>
                <a:cs typeface="+mn-lt"/>
              </a:rPr>
              <a:t>Pure Light </a:t>
            </a:r>
            <a:r>
              <a:rPr lang="en-US" sz="2400" i="1" dirty="0">
                <a:ea typeface="+mn-lt"/>
                <a:cs typeface="+mn-lt"/>
              </a:rPr>
              <a:t>LEDs, which produce a high intensity pure light spectrum that consistently eliminates variations in readings from patient to patient and sensor to sensor.</a:t>
            </a:r>
            <a:endParaRPr lang="en-US" sz="2400" i="1" dirty="0"/>
          </a:p>
        </p:txBody>
      </p:sp>
      <p:pic>
        <p:nvPicPr>
          <p:cNvPr id="4" name="Picture 4" descr="A picture containing diagram&#10;&#10;Description automatically generated">
            <a:extLst>
              <a:ext uri="{FF2B5EF4-FFF2-40B4-BE49-F238E27FC236}">
                <a16:creationId xmlns:a16="http://schemas.microsoft.com/office/drawing/2014/main" xmlns="" id="{4275FB71-F161-41BE-B5A6-8F672445ACD6}"/>
              </a:ext>
            </a:extLst>
          </p:cNvPr>
          <p:cNvPicPr>
            <a:picLocks noChangeAspect="1"/>
          </p:cNvPicPr>
          <p:nvPr/>
        </p:nvPicPr>
        <p:blipFill>
          <a:blip r:embed="rId2"/>
          <a:stretch>
            <a:fillRect/>
          </a:stretch>
        </p:blipFill>
        <p:spPr>
          <a:xfrm>
            <a:off x="6621470" y="2904057"/>
            <a:ext cx="5352816" cy="2997576"/>
          </a:xfrm>
          <a:prstGeom prst="rect">
            <a:avLst/>
          </a:prstGeom>
        </p:spPr>
      </p:pic>
    </p:spTree>
    <p:extLst>
      <p:ext uri="{BB962C8B-B14F-4D97-AF65-F5344CB8AC3E}">
        <p14:creationId xmlns:p14="http://schemas.microsoft.com/office/powerpoint/2010/main" val="2830665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42E603F-28B7-4831-BF23-65FBAB13D5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4D39700F-2B10-4402-A7DD-06EE224588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xmlns="" id="{6DA65B90-7B06-4499-91BA-CDDD361324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electrical box with wires">
            <a:extLst>
              <a:ext uri="{FF2B5EF4-FFF2-40B4-BE49-F238E27FC236}">
                <a16:creationId xmlns:a16="http://schemas.microsoft.com/office/drawing/2014/main" xmlns="" id="{6FE4E662-6AAA-41F1-A143-7EC81A1A171D}"/>
              </a:ext>
            </a:extLst>
          </p:cNvPr>
          <p:cNvPicPr>
            <a:picLocks noChangeAspect="1"/>
          </p:cNvPicPr>
          <p:nvPr/>
        </p:nvPicPr>
        <p:blipFill rotWithShape="1">
          <a:blip r:embed="rId2">
            <a:alphaModFix/>
          </a:blip>
          <a:srcRect t="22441" r="-2" b="2558"/>
          <a:stretch/>
        </p:blipFill>
        <p:spPr>
          <a:xfrm>
            <a:off x="20" y="10"/>
            <a:ext cx="12191980" cy="6857990"/>
          </a:xfrm>
          <a:prstGeom prst="rect">
            <a:avLst/>
          </a:prstGeom>
        </p:spPr>
      </p:pic>
      <p:sp useBgFill="1">
        <p:nvSpPr>
          <p:cNvPr id="15" name="Freeform: Shape 14">
            <a:extLst>
              <a:ext uri="{FF2B5EF4-FFF2-40B4-BE49-F238E27FC236}">
                <a16:creationId xmlns:a16="http://schemas.microsoft.com/office/drawing/2014/main" xmlns="" id="{56BD7DD2-1738-4D5D-955B-0F7C68C99E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9534478" y="3308697"/>
            <a:ext cx="2657521" cy="3554844"/>
          </a:xfrm>
          <a:custGeom>
            <a:avLst/>
            <a:gdLst>
              <a:gd name="connsiteX0" fmla="*/ 1231997 w 3761741"/>
              <a:gd name="connsiteY0" fmla="*/ 3753085 h 5031909"/>
              <a:gd name="connsiteX1" fmla="*/ 1491504 w 3761741"/>
              <a:gd name="connsiteY1" fmla="*/ 3915246 h 5031909"/>
              <a:gd name="connsiteX2" fmla="*/ 1372239 w 3761741"/>
              <a:gd name="connsiteY2" fmla="*/ 4360348 h 5031909"/>
              <a:gd name="connsiteX3" fmla="*/ 927138 w 3761741"/>
              <a:gd name="connsiteY3" fmla="*/ 4241084 h 5031909"/>
              <a:gd name="connsiteX4" fmla="*/ 1046403 w 3761741"/>
              <a:gd name="connsiteY4" fmla="*/ 3795982 h 5031909"/>
              <a:gd name="connsiteX5" fmla="*/ 1231997 w 3761741"/>
              <a:gd name="connsiteY5" fmla="*/ 3753085 h 5031909"/>
              <a:gd name="connsiteX6" fmla="*/ 1759997 w 3761741"/>
              <a:gd name="connsiteY6" fmla="*/ 3489191 h 5031909"/>
              <a:gd name="connsiteX7" fmla="*/ 1919508 w 3761741"/>
              <a:gd name="connsiteY7" fmla="*/ 3568587 h 5031909"/>
              <a:gd name="connsiteX8" fmla="*/ 1860512 w 3761741"/>
              <a:gd name="connsiteY8" fmla="*/ 3788765 h 5031909"/>
              <a:gd name="connsiteX9" fmla="*/ 1640334 w 3761741"/>
              <a:gd name="connsiteY9" fmla="*/ 3729768 h 5031909"/>
              <a:gd name="connsiteX10" fmla="*/ 1699331 w 3761741"/>
              <a:gd name="connsiteY10" fmla="*/ 3509591 h 5031909"/>
              <a:gd name="connsiteX11" fmla="*/ 1759997 w 3761741"/>
              <a:gd name="connsiteY11" fmla="*/ 3489191 h 5031909"/>
              <a:gd name="connsiteX12" fmla="*/ 0 w 3761741"/>
              <a:gd name="connsiteY12" fmla="*/ 0 h 5031909"/>
              <a:gd name="connsiteX13" fmla="*/ 3761741 w 3761741"/>
              <a:gd name="connsiteY13" fmla="*/ 0 h 5031909"/>
              <a:gd name="connsiteX14" fmla="*/ 3681829 w 3761741"/>
              <a:gd name="connsiteY14" fmla="*/ 50256 h 5031909"/>
              <a:gd name="connsiteX15" fmla="*/ 2937684 w 3761741"/>
              <a:gd name="connsiteY15" fmla="*/ 451413 h 5031909"/>
              <a:gd name="connsiteX16" fmla="*/ 2372686 w 3761741"/>
              <a:gd name="connsiteY16" fmla="*/ 1727662 h 5031909"/>
              <a:gd name="connsiteX17" fmla="*/ 2465529 w 3761741"/>
              <a:gd name="connsiteY17" fmla="*/ 2404960 h 5031909"/>
              <a:gd name="connsiteX18" fmla="*/ 1386395 w 3761741"/>
              <a:gd name="connsiteY18" fmla="*/ 3432457 h 5031909"/>
              <a:gd name="connsiteX19" fmla="*/ 717407 w 3761741"/>
              <a:gd name="connsiteY19" fmla="*/ 3749372 h 5031909"/>
              <a:gd name="connsiteX20" fmla="*/ 322998 w 3761741"/>
              <a:gd name="connsiteY20" fmla="*/ 4542230 h 5031909"/>
              <a:gd name="connsiteX21" fmla="*/ 7948 w 3761741"/>
              <a:gd name="connsiteY21" fmla="*/ 5025561 h 5031909"/>
              <a:gd name="connsiteX22" fmla="*/ 0 w 3761741"/>
              <a:gd name="connsiteY22" fmla="*/ 5031909 h 503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1741" h="5031909">
                <a:moveTo>
                  <a:pt x="1231997" y="3753085"/>
                </a:moveTo>
                <a:cubicBezTo>
                  <a:pt x="1336336" y="3760459"/>
                  <a:pt x="1435268" y="3817843"/>
                  <a:pt x="1491504" y="3915246"/>
                </a:cubicBezTo>
                <a:cubicBezTo>
                  <a:pt x="1581482" y="4071092"/>
                  <a:pt x="1528085" y="4270371"/>
                  <a:pt x="1372239" y="4360348"/>
                </a:cubicBezTo>
                <a:cubicBezTo>
                  <a:pt x="1216394" y="4450325"/>
                  <a:pt x="1017115" y="4396929"/>
                  <a:pt x="927138" y="4241084"/>
                </a:cubicBezTo>
                <a:cubicBezTo>
                  <a:pt x="837160" y="4085238"/>
                  <a:pt x="890557" y="3885959"/>
                  <a:pt x="1046403" y="3795982"/>
                </a:cubicBezTo>
                <a:cubicBezTo>
                  <a:pt x="1104845" y="3762240"/>
                  <a:pt x="1169394" y="3748660"/>
                  <a:pt x="1231997" y="3753085"/>
                </a:cubicBezTo>
                <a:close/>
                <a:moveTo>
                  <a:pt x="1759997" y="3489191"/>
                </a:moveTo>
                <a:cubicBezTo>
                  <a:pt x="1822331" y="3481456"/>
                  <a:pt x="1886126" y="3510769"/>
                  <a:pt x="1919508" y="3568587"/>
                </a:cubicBezTo>
                <a:cubicBezTo>
                  <a:pt x="1964017" y="3645679"/>
                  <a:pt x="1937603" y="3744256"/>
                  <a:pt x="1860512" y="3788765"/>
                </a:cubicBezTo>
                <a:cubicBezTo>
                  <a:pt x="1783420" y="3833274"/>
                  <a:pt x="1684844" y="3806860"/>
                  <a:pt x="1640334" y="3729768"/>
                </a:cubicBezTo>
                <a:cubicBezTo>
                  <a:pt x="1595825" y="3652677"/>
                  <a:pt x="1622238" y="3554100"/>
                  <a:pt x="1699331" y="3509591"/>
                </a:cubicBezTo>
                <a:cubicBezTo>
                  <a:pt x="1718604" y="3498464"/>
                  <a:pt x="1739219" y="3491769"/>
                  <a:pt x="1759997" y="3489191"/>
                </a:cubicBezTo>
                <a:close/>
                <a:moveTo>
                  <a:pt x="0" y="0"/>
                </a:moveTo>
                <a:lnTo>
                  <a:pt x="3761741" y="0"/>
                </a:lnTo>
                <a:lnTo>
                  <a:pt x="3681829" y="50256"/>
                </a:lnTo>
                <a:cubicBezTo>
                  <a:pt x="3438848" y="191089"/>
                  <a:pt x="3181881" y="311202"/>
                  <a:pt x="2937684" y="451413"/>
                </a:cubicBezTo>
                <a:cubicBezTo>
                  <a:pt x="2479845" y="715229"/>
                  <a:pt x="2214753" y="1139058"/>
                  <a:pt x="2372686" y="1727662"/>
                </a:cubicBezTo>
                <a:cubicBezTo>
                  <a:pt x="2431549" y="1947175"/>
                  <a:pt x="2491082" y="2185236"/>
                  <a:pt x="2465529" y="2404960"/>
                </a:cubicBezTo>
                <a:cubicBezTo>
                  <a:pt x="2399653" y="2971510"/>
                  <a:pt x="2011160" y="3315831"/>
                  <a:pt x="1386395" y="3432457"/>
                </a:cubicBezTo>
                <a:cubicBezTo>
                  <a:pt x="1135728" y="3479297"/>
                  <a:pt x="864140" y="3520006"/>
                  <a:pt x="717407" y="3749372"/>
                </a:cubicBezTo>
                <a:cubicBezTo>
                  <a:pt x="559240" y="3996927"/>
                  <a:pt x="433133" y="4268292"/>
                  <a:pt x="322998" y="4542230"/>
                </a:cubicBezTo>
                <a:cubicBezTo>
                  <a:pt x="247175" y="4731198"/>
                  <a:pt x="151079" y="4898056"/>
                  <a:pt x="7948" y="5025561"/>
                </a:cubicBezTo>
                <a:lnTo>
                  <a:pt x="0" y="50319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xmlns="" id="{8509A13B-4750-4C28-974C-8E9C13C5B0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555816" y="-1555812"/>
            <a:ext cx="6858000" cy="9969624"/>
          </a:xfrm>
          <a:prstGeom prst="rect">
            <a:avLst/>
          </a:prstGeom>
          <a:gradFill>
            <a:gsLst>
              <a:gs pos="41000">
                <a:srgbClr val="000000">
                  <a:alpha val="50000"/>
                </a:srgbClr>
              </a:gs>
              <a:gs pos="100000">
                <a:srgbClr val="000000">
                  <a:alpha val="0"/>
                </a:srgbClr>
              </a:gs>
              <a:gs pos="0">
                <a:schemeClr val="tx1"/>
              </a:gs>
              <a:gs pos="0">
                <a:srgbClr val="000000">
                  <a:alpha val="5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4C5DBA4-995A-40E4-849C-4A4037A4B249}"/>
              </a:ext>
            </a:extLst>
          </p:cNvPr>
          <p:cNvSpPr>
            <a:spLocks noGrp="1"/>
          </p:cNvSpPr>
          <p:nvPr>
            <p:ph type="title"/>
          </p:nvPr>
        </p:nvSpPr>
        <p:spPr>
          <a:xfrm>
            <a:off x="667657" y="235789"/>
            <a:ext cx="6165849" cy="2320961"/>
          </a:xfrm>
        </p:spPr>
        <p:txBody>
          <a:bodyPr vert="horz" lIns="91440" tIns="45720" rIns="91440" bIns="45720" rtlCol="0" anchor="ctr">
            <a:normAutofit/>
          </a:bodyPr>
          <a:lstStyle/>
          <a:p>
            <a:r>
              <a:rPr lang="en-US" sz="5400">
                <a:solidFill>
                  <a:srgbClr val="FFFFFF"/>
                </a:solidFill>
                <a:latin typeface="Eras Bold ITC"/>
              </a:rPr>
              <a:t>WHY Infrared sensor is used...?</a:t>
            </a:r>
          </a:p>
        </p:txBody>
      </p:sp>
      <p:sp>
        <p:nvSpPr>
          <p:cNvPr id="6" name="TextBox 5">
            <a:extLst>
              <a:ext uri="{FF2B5EF4-FFF2-40B4-BE49-F238E27FC236}">
                <a16:creationId xmlns:a16="http://schemas.microsoft.com/office/drawing/2014/main" xmlns="" id="{7BF84D9B-81FE-4C11-BC6D-49A956812F8A}"/>
              </a:ext>
            </a:extLst>
          </p:cNvPr>
          <p:cNvSpPr txBox="1"/>
          <p:nvPr/>
        </p:nvSpPr>
        <p:spPr>
          <a:xfrm>
            <a:off x="1870113" y="2921120"/>
            <a:ext cx="624155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solidFill>
                  <a:schemeClr val="bg1"/>
                </a:solidFill>
                <a:latin typeface="Bell MT"/>
                <a:ea typeface="+mn-lt"/>
                <a:cs typeface="+mn-lt"/>
              </a:rPr>
              <a:t>The infrared sensor is responsible for sending infrared light to the body. This sensor has a pair of transmitter and receiver. Using photodiode, we can also detect reflective light from the body and this signal is sent to the microcontroller to detect heartbeat.</a:t>
            </a:r>
            <a:endParaRPr lang="en-US" sz="2800" i="1">
              <a:solidFill>
                <a:schemeClr val="bg1"/>
              </a:solidFill>
              <a:latin typeface="Bell MT"/>
            </a:endParaRPr>
          </a:p>
        </p:txBody>
      </p:sp>
    </p:spTree>
    <p:extLst>
      <p:ext uri="{BB962C8B-B14F-4D97-AF65-F5344CB8AC3E}">
        <p14:creationId xmlns:p14="http://schemas.microsoft.com/office/powerpoint/2010/main" val="1761591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AED13737-461A-483A-886B-55C295D3BF34}"/>
              </a:ext>
            </a:extLst>
          </p:cNvPr>
          <p:cNvSpPr>
            <a:spLocks noGrp="1"/>
          </p:cNvSpPr>
          <p:nvPr>
            <p:ph type="title"/>
          </p:nvPr>
        </p:nvSpPr>
        <p:spPr>
          <a:xfrm>
            <a:off x="1053374" y="228156"/>
            <a:ext cx="7059848" cy="1167875"/>
          </a:xfrm>
        </p:spPr>
        <p:txBody>
          <a:bodyPr>
            <a:normAutofit/>
          </a:bodyPr>
          <a:lstStyle/>
          <a:p>
            <a:r>
              <a:rPr lang="en-US" sz="6000" u="sng">
                <a:solidFill>
                  <a:srgbClr val="0070C0"/>
                </a:solidFill>
                <a:latin typeface="Berlin Sans FB"/>
                <a:cs typeface="Posterama"/>
              </a:rPr>
              <a:t>Working</a:t>
            </a:r>
            <a:endParaRPr lang="en-US" sz="6000" u="sng">
              <a:solidFill>
                <a:srgbClr val="0070C0"/>
              </a:solidFill>
              <a:latin typeface="Berlin Sans FB"/>
            </a:endParaRPr>
          </a:p>
        </p:txBody>
      </p:sp>
      <p:sp>
        <p:nvSpPr>
          <p:cNvPr id="3" name="Content Placeholder 2">
            <a:extLst>
              <a:ext uri="{FF2B5EF4-FFF2-40B4-BE49-F238E27FC236}">
                <a16:creationId xmlns:a16="http://schemas.microsoft.com/office/drawing/2014/main" xmlns="" id="{1417805D-3438-4EBD-B5AA-F504A54065D3}"/>
              </a:ext>
            </a:extLst>
          </p:cNvPr>
          <p:cNvSpPr>
            <a:spLocks noGrp="1"/>
          </p:cNvSpPr>
          <p:nvPr>
            <p:ph idx="1"/>
          </p:nvPr>
        </p:nvSpPr>
        <p:spPr>
          <a:xfrm>
            <a:off x="613699" y="1554059"/>
            <a:ext cx="6849649" cy="4738082"/>
          </a:xfrm>
        </p:spPr>
        <p:txBody>
          <a:bodyPr vert="horz" lIns="91440" tIns="45720" rIns="91440" bIns="45720" rtlCol="0" anchor="t">
            <a:noAutofit/>
          </a:bodyPr>
          <a:lstStyle/>
          <a:p>
            <a:pPr marL="342900" indent="-342900">
              <a:lnSpc>
                <a:spcPct val="100000"/>
              </a:lnSpc>
              <a:buFont typeface="Courier New" panose="020B0504020202020204" pitchFamily="34" charset="0"/>
              <a:buChar char="o"/>
            </a:pPr>
            <a:r>
              <a:rPr lang="en-US" sz="2400" i="1">
                <a:ea typeface="+mn-lt"/>
                <a:cs typeface="+mn-lt"/>
              </a:rPr>
              <a:t>The heartbeat is measured in beats per minute or bpm, which indicates the number of times the heart is contracting or expanding in a minute. </a:t>
            </a:r>
          </a:p>
          <a:p>
            <a:pPr marL="342900" indent="-342900">
              <a:lnSpc>
                <a:spcPct val="100000"/>
              </a:lnSpc>
              <a:buFont typeface="Courier New" panose="020B0504020202020204" pitchFamily="34" charset="0"/>
              <a:buChar char="o"/>
            </a:pPr>
            <a:r>
              <a:rPr lang="en-US" sz="2400" i="1">
                <a:ea typeface="+mn-lt"/>
                <a:cs typeface="+mn-lt"/>
              </a:rPr>
              <a:t>We use this technique to get the pulse from body and to amplify the signal and display this data on the LCD. Pulse oximeter is a particularly convenient non-invasive measurement instrument. </a:t>
            </a:r>
            <a:endParaRPr lang="en-US" sz="2400">
              <a:ea typeface="+mn-lt"/>
              <a:cs typeface="+mn-lt"/>
            </a:endParaRPr>
          </a:p>
          <a:p>
            <a:pPr marL="342900" indent="-342900">
              <a:lnSpc>
                <a:spcPct val="100000"/>
              </a:lnSpc>
              <a:buFont typeface="Courier New" panose="020B0504020202020204" pitchFamily="34" charset="0"/>
              <a:buChar char="o"/>
            </a:pPr>
            <a:r>
              <a:rPr lang="en-US" sz="2400" i="1">
                <a:ea typeface="+mn-lt"/>
                <a:cs typeface="+mn-lt"/>
              </a:rPr>
              <a:t>It measures the amount of oxygen in a patient's blood by sensing the amount of light absorbed by the blood in capillaries under the skin.</a:t>
            </a:r>
            <a:endParaRPr lang="en-US" sz="2400"/>
          </a:p>
          <a:p>
            <a:pPr marL="342900" indent="-342900">
              <a:lnSpc>
                <a:spcPct val="100000"/>
              </a:lnSpc>
              <a:buFont typeface="Courier New" panose="020B0504020202020204" pitchFamily="34" charset="0"/>
              <a:buChar char="o"/>
            </a:pPr>
            <a:endParaRPr lang="en-US" sz="2400" i="1">
              <a:ea typeface="+mn-lt"/>
              <a:cs typeface="+mn-lt"/>
            </a:endParaRPr>
          </a:p>
        </p:txBody>
      </p:sp>
      <p:pic>
        <p:nvPicPr>
          <p:cNvPr id="5" name="Picture 4" descr="Cardiogram">
            <a:extLst>
              <a:ext uri="{FF2B5EF4-FFF2-40B4-BE49-F238E27FC236}">
                <a16:creationId xmlns:a16="http://schemas.microsoft.com/office/drawing/2014/main" xmlns="" id="{C72F09D4-C646-4FB5-9ADA-FF468FA43893}"/>
              </a:ext>
            </a:extLst>
          </p:cNvPr>
          <p:cNvPicPr>
            <a:picLocks noChangeAspect="1"/>
          </p:cNvPicPr>
          <p:nvPr/>
        </p:nvPicPr>
        <p:blipFill rotWithShape="1">
          <a:blip r:embed="rId2"/>
          <a:srcRect l="21155" r="29890" b="5"/>
          <a:stretch/>
        </p:blipFill>
        <p:spPr>
          <a:xfrm>
            <a:off x="7505916" y="10"/>
            <a:ext cx="4686083" cy="6356340"/>
          </a:xfrm>
          <a:custGeom>
            <a:avLst/>
            <a:gdLst/>
            <a:ahLst/>
            <a:cxnLst/>
            <a:rect l="l" t="t" r="r" b="b"/>
            <a:pathLst>
              <a:path w="5055914" h="6858000">
                <a:moveTo>
                  <a:pt x="3831617" y="6216451"/>
                </a:moveTo>
                <a:cubicBezTo>
                  <a:pt x="3953208" y="6209320"/>
                  <a:pt x="4067130" y="6288226"/>
                  <a:pt x="4099715" y="6410505"/>
                </a:cubicBezTo>
                <a:cubicBezTo>
                  <a:pt x="4136955" y="6550252"/>
                  <a:pt x="4053856" y="6693729"/>
                  <a:pt x="3914110" y="6730968"/>
                </a:cubicBezTo>
                <a:cubicBezTo>
                  <a:pt x="3774363" y="6768208"/>
                  <a:pt x="3630886" y="6685110"/>
                  <a:pt x="3593646" y="6545362"/>
                </a:cubicBezTo>
                <a:cubicBezTo>
                  <a:pt x="3556406" y="6405615"/>
                  <a:pt x="3639505" y="6262140"/>
                  <a:pt x="3779252" y="6224900"/>
                </a:cubicBezTo>
                <a:cubicBezTo>
                  <a:pt x="3796720" y="6220245"/>
                  <a:pt x="3814247" y="6217470"/>
                  <a:pt x="3831617" y="6216451"/>
                </a:cubicBezTo>
                <a:close/>
                <a:moveTo>
                  <a:pt x="689474" y="4100903"/>
                </a:moveTo>
                <a:cubicBezTo>
                  <a:pt x="893747" y="4088922"/>
                  <a:pt x="1085135" y="4221486"/>
                  <a:pt x="1139878" y="4426914"/>
                </a:cubicBezTo>
                <a:cubicBezTo>
                  <a:pt x="1202441" y="4661689"/>
                  <a:pt x="1062836" y="4902728"/>
                  <a:pt x="828061" y="4965291"/>
                </a:cubicBezTo>
                <a:cubicBezTo>
                  <a:pt x="593286" y="5027854"/>
                  <a:pt x="352246" y="4888249"/>
                  <a:pt x="289683" y="4653474"/>
                </a:cubicBezTo>
                <a:cubicBezTo>
                  <a:pt x="227120" y="4418699"/>
                  <a:pt x="366725" y="4177659"/>
                  <a:pt x="601500" y="4115096"/>
                </a:cubicBezTo>
                <a:cubicBezTo>
                  <a:pt x="630847" y="4107276"/>
                  <a:pt x="660292" y="4102615"/>
                  <a:pt x="689474" y="4100903"/>
                </a:cubicBezTo>
                <a:close/>
                <a:moveTo>
                  <a:pt x="1171015" y="2068580"/>
                </a:moveTo>
                <a:cubicBezTo>
                  <a:pt x="1292606" y="2061448"/>
                  <a:pt x="1406528" y="2140355"/>
                  <a:pt x="1439114" y="2262633"/>
                </a:cubicBezTo>
                <a:cubicBezTo>
                  <a:pt x="1476353" y="2402380"/>
                  <a:pt x="1393254" y="2545856"/>
                  <a:pt x="1253507" y="2583096"/>
                </a:cubicBezTo>
                <a:cubicBezTo>
                  <a:pt x="1113761" y="2620335"/>
                  <a:pt x="970285" y="2537237"/>
                  <a:pt x="933045" y="2397490"/>
                </a:cubicBezTo>
                <a:cubicBezTo>
                  <a:pt x="895805" y="2257743"/>
                  <a:pt x="978904" y="2114267"/>
                  <a:pt x="1118650" y="2077027"/>
                </a:cubicBezTo>
                <a:cubicBezTo>
                  <a:pt x="1136119" y="2072372"/>
                  <a:pt x="1153645" y="2069598"/>
                  <a:pt x="1171015" y="2068580"/>
                </a:cubicBezTo>
                <a:close/>
                <a:moveTo>
                  <a:pt x="4312647" y="0"/>
                </a:moveTo>
                <a:lnTo>
                  <a:pt x="5055914" y="0"/>
                </a:lnTo>
                <a:lnTo>
                  <a:pt x="5055914" y="6858000"/>
                </a:lnTo>
                <a:lnTo>
                  <a:pt x="4943745" y="6858000"/>
                </a:lnTo>
                <a:lnTo>
                  <a:pt x="4927040" y="6855333"/>
                </a:lnTo>
                <a:cubicBezTo>
                  <a:pt x="4887898" y="6846537"/>
                  <a:pt x="4850098" y="6835404"/>
                  <a:pt x="4814299" y="6822025"/>
                </a:cubicBezTo>
                <a:cubicBezTo>
                  <a:pt x="4259053" y="6614528"/>
                  <a:pt x="4299526" y="5909667"/>
                  <a:pt x="3874184" y="5836074"/>
                </a:cubicBezTo>
                <a:cubicBezTo>
                  <a:pt x="3480850" y="5768012"/>
                  <a:pt x="3254878" y="6337209"/>
                  <a:pt x="2875328" y="6241390"/>
                </a:cubicBezTo>
                <a:cubicBezTo>
                  <a:pt x="2511344" y="6149488"/>
                  <a:pt x="2491296" y="5570423"/>
                  <a:pt x="2145161" y="5545578"/>
                </a:cubicBezTo>
                <a:cubicBezTo>
                  <a:pt x="1991460" y="5534539"/>
                  <a:pt x="1867087" y="5638130"/>
                  <a:pt x="1707793" y="5771343"/>
                </a:cubicBezTo>
                <a:cubicBezTo>
                  <a:pt x="1359667" y="6062468"/>
                  <a:pt x="1341379" y="6349988"/>
                  <a:pt x="1110462" y="6502495"/>
                </a:cubicBezTo>
                <a:cubicBezTo>
                  <a:pt x="789862" y="6714223"/>
                  <a:pt x="214317" y="6570976"/>
                  <a:pt x="57999" y="6216901"/>
                </a:cubicBezTo>
                <a:cubicBezTo>
                  <a:pt x="-77331" y="5910359"/>
                  <a:pt x="30639" y="5511830"/>
                  <a:pt x="314411" y="5329367"/>
                </a:cubicBezTo>
                <a:cubicBezTo>
                  <a:pt x="516231" y="5199611"/>
                  <a:pt x="756450" y="5251060"/>
                  <a:pt x="1101747" y="5121744"/>
                </a:cubicBezTo>
                <a:cubicBezTo>
                  <a:pt x="1146011" y="5105174"/>
                  <a:pt x="1871235" y="4827142"/>
                  <a:pt x="1856005" y="4519364"/>
                </a:cubicBezTo>
                <a:cubicBezTo>
                  <a:pt x="1846851" y="4334324"/>
                  <a:pt x="1587506" y="4198827"/>
                  <a:pt x="1409379" y="4105773"/>
                </a:cubicBezTo>
                <a:cubicBezTo>
                  <a:pt x="933111" y="3856944"/>
                  <a:pt x="798808" y="3785719"/>
                  <a:pt x="745557" y="3611321"/>
                </a:cubicBezTo>
                <a:cubicBezTo>
                  <a:pt x="692012" y="3435938"/>
                  <a:pt x="780729" y="3194546"/>
                  <a:pt x="941950" y="3083874"/>
                </a:cubicBezTo>
                <a:cubicBezTo>
                  <a:pt x="1195325" y="2909936"/>
                  <a:pt x="1447296" y="3182836"/>
                  <a:pt x="1844756" y="3031397"/>
                </a:cubicBezTo>
                <a:cubicBezTo>
                  <a:pt x="1897400" y="3011350"/>
                  <a:pt x="2228789" y="2883730"/>
                  <a:pt x="2277829" y="2627401"/>
                </a:cubicBezTo>
                <a:cubicBezTo>
                  <a:pt x="2340675" y="2299009"/>
                  <a:pt x="1929703" y="2153961"/>
                  <a:pt x="1930897" y="1756333"/>
                </a:cubicBezTo>
                <a:cubicBezTo>
                  <a:pt x="1931735" y="1474531"/>
                  <a:pt x="2141809" y="1165537"/>
                  <a:pt x="2405888" y="1049984"/>
                </a:cubicBezTo>
                <a:cubicBezTo>
                  <a:pt x="2823752" y="867144"/>
                  <a:pt x="3112090" y="1284611"/>
                  <a:pt x="3618945" y="1112998"/>
                </a:cubicBezTo>
                <a:cubicBezTo>
                  <a:pt x="3973272" y="993067"/>
                  <a:pt x="4164492" y="676699"/>
                  <a:pt x="4179762" y="650576"/>
                </a:cubicBezTo>
                <a:cubicBezTo>
                  <a:pt x="4315589" y="418228"/>
                  <a:pt x="4284054" y="212550"/>
                  <a:pt x="4306435" y="30507"/>
                </a:cubicBezTo>
                <a:close/>
              </a:path>
            </a:pathLst>
          </a:custGeom>
        </p:spPr>
      </p:pic>
    </p:spTree>
    <p:extLst>
      <p:ext uri="{BB962C8B-B14F-4D97-AF65-F5344CB8AC3E}">
        <p14:creationId xmlns:p14="http://schemas.microsoft.com/office/powerpoint/2010/main" val="156168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xmlns="" id="{2FE6B8A5-9218-40BD-A95E-18D65F7A9390}"/>
              </a:ext>
            </a:extLst>
          </p:cNvPr>
          <p:cNvSpPr>
            <a:spLocks noGrp="1"/>
          </p:cNvSpPr>
          <p:nvPr>
            <p:ph idx="1"/>
          </p:nvPr>
        </p:nvSpPr>
        <p:spPr>
          <a:xfrm>
            <a:off x="6283578" y="447081"/>
            <a:ext cx="5514933" cy="6106673"/>
          </a:xfrm>
        </p:spPr>
        <p:txBody>
          <a:bodyPr vert="horz" lIns="91440" tIns="45720" rIns="91440" bIns="45720" rtlCol="0" anchor="t">
            <a:noAutofit/>
          </a:bodyPr>
          <a:lstStyle/>
          <a:p>
            <a:pPr marL="342900" indent="-342900">
              <a:lnSpc>
                <a:spcPct val="100000"/>
              </a:lnSpc>
              <a:buFont typeface="Courier New" panose="020B0504020202020204" pitchFamily="34" charset="0"/>
              <a:buChar char="o"/>
            </a:pPr>
            <a:r>
              <a:rPr lang="en-US" sz="2100" i="1">
                <a:ea typeface="+mn-lt"/>
                <a:cs typeface="+mn-lt"/>
              </a:rPr>
              <a:t>In a typical device, a sensing probe is attached to the patient's finger with a spring-loaded clip or an adhesive band. On one side of the probe is a pair of Light- Emitting Diodes (LEDs), and on the other side is a photodiode. One of the LEDs produces red light, and the other produces infrared light. </a:t>
            </a:r>
            <a:endParaRPr lang="en-US" sz="2100" i="1"/>
          </a:p>
          <a:p>
            <a:pPr marL="342900" indent="-342900">
              <a:lnSpc>
                <a:spcPct val="100000"/>
              </a:lnSpc>
              <a:buFont typeface="Courier New" panose="020B0504020202020204" pitchFamily="34" charset="0"/>
              <a:buChar char="o"/>
            </a:pPr>
            <a:r>
              <a:rPr lang="en-US" sz="2100" i="1">
                <a:ea typeface="+mn-lt"/>
                <a:cs typeface="+mn-lt"/>
              </a:rPr>
              <a:t>Pulse oximetry depends on the optical characteristics of hemoglobin, the blood protein that carries oxygen. When hemoglobin is more highly oxygenated, it becomes more transmissive to red light and more absorptive to infrared light. When hemoglobin contains little oxygen, it becomes relatively more transmissive to infrared, and more absorptive to red light. </a:t>
            </a:r>
            <a:endParaRPr lang="en-US" sz="2100" i="1"/>
          </a:p>
        </p:txBody>
      </p:sp>
      <p:pic>
        <p:nvPicPr>
          <p:cNvPr id="4" name="Picture 4">
            <a:extLst>
              <a:ext uri="{FF2B5EF4-FFF2-40B4-BE49-F238E27FC236}">
                <a16:creationId xmlns:a16="http://schemas.microsoft.com/office/drawing/2014/main" xmlns="" id="{F780A9F2-2EEC-4BA7-8859-D410664C7FA0}"/>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9163" r="43039"/>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Tree>
    <p:extLst>
      <p:ext uri="{BB962C8B-B14F-4D97-AF65-F5344CB8AC3E}">
        <p14:creationId xmlns:p14="http://schemas.microsoft.com/office/powerpoint/2010/main" val="781633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EDB2D5-43CC-4DF7-A798-0FE2AF35AE2D}"/>
              </a:ext>
            </a:extLst>
          </p:cNvPr>
          <p:cNvSpPr>
            <a:spLocks noGrp="1"/>
          </p:cNvSpPr>
          <p:nvPr>
            <p:ph type="title"/>
          </p:nvPr>
        </p:nvSpPr>
        <p:spPr>
          <a:xfrm>
            <a:off x="609600" y="179449"/>
            <a:ext cx="10972800" cy="832433"/>
          </a:xfrm>
        </p:spPr>
        <p:txBody>
          <a:bodyPr>
            <a:normAutofit fontScale="90000"/>
          </a:bodyPr>
          <a:lstStyle/>
          <a:p>
            <a:r>
              <a:rPr lang="en-US" sz="5400">
                <a:solidFill>
                  <a:srgbClr val="002060"/>
                </a:solidFill>
                <a:latin typeface="Berlin Sans FB Demi"/>
              </a:rPr>
              <a:t>CIRCUIT </a:t>
            </a:r>
            <a:r>
              <a:rPr lang="en-US" sz="5400">
                <a:solidFill>
                  <a:srgbClr val="00B0F0"/>
                </a:solidFill>
                <a:latin typeface="Berlin Sans FB Demi"/>
              </a:rPr>
              <a:t>DIAGRAM</a:t>
            </a:r>
            <a:endParaRPr lang="en-US">
              <a:solidFill>
                <a:srgbClr val="00B0F0"/>
              </a:solidFill>
              <a:cs typeface="Posterama"/>
            </a:endParaRPr>
          </a:p>
        </p:txBody>
      </p:sp>
      <p:pic>
        <p:nvPicPr>
          <p:cNvPr id="3" name="Picture 3" descr="Chart&#10;&#10;Description automatically generated">
            <a:extLst>
              <a:ext uri="{FF2B5EF4-FFF2-40B4-BE49-F238E27FC236}">
                <a16:creationId xmlns:a16="http://schemas.microsoft.com/office/drawing/2014/main" xmlns="" id="{B3182B6A-291B-457D-BD76-EAD9B3DECE04}"/>
              </a:ext>
            </a:extLst>
          </p:cNvPr>
          <p:cNvPicPr>
            <a:picLocks noChangeAspect="1"/>
          </p:cNvPicPr>
          <p:nvPr/>
        </p:nvPicPr>
        <p:blipFill>
          <a:blip r:embed="rId2"/>
          <a:stretch>
            <a:fillRect/>
          </a:stretch>
        </p:blipFill>
        <p:spPr>
          <a:xfrm>
            <a:off x="682172" y="1221523"/>
            <a:ext cx="10820399" cy="5590609"/>
          </a:xfrm>
          <a:prstGeom prst="rect">
            <a:avLst/>
          </a:prstGeom>
        </p:spPr>
      </p:pic>
    </p:spTree>
    <p:extLst>
      <p:ext uri="{BB962C8B-B14F-4D97-AF65-F5344CB8AC3E}">
        <p14:creationId xmlns:p14="http://schemas.microsoft.com/office/powerpoint/2010/main" val="342716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xmlns="" id="{042E603F-28B7-4831-BF23-65FBAB13D5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xmlns="" id="{4D39700F-2B10-4402-A7DD-06EE224588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4"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3">
            <a:extLst>
              <a:ext uri="{FF2B5EF4-FFF2-40B4-BE49-F238E27FC236}">
                <a16:creationId xmlns:a16="http://schemas.microsoft.com/office/drawing/2014/main" xmlns="" id="{2465B4D9-0CF6-4501-9D25-E53ABB93981C}"/>
              </a:ext>
            </a:extLst>
          </p:cNvPr>
          <p:cNvSpPr>
            <a:spLocks noGrp="1"/>
          </p:cNvSpPr>
          <p:nvPr>
            <p:ph type="ctrTitle"/>
          </p:nvPr>
        </p:nvSpPr>
        <p:spPr>
          <a:xfrm>
            <a:off x="5748752" y="102840"/>
            <a:ext cx="5897602" cy="1684491"/>
          </a:xfrm>
        </p:spPr>
        <p:txBody>
          <a:bodyPr vert="horz" lIns="91440" tIns="45720" rIns="91440" bIns="45720" rtlCol="0" anchor="b">
            <a:normAutofit/>
          </a:bodyPr>
          <a:lstStyle/>
          <a:p>
            <a:r>
              <a:rPr lang="en-US" kern="1200">
                <a:solidFill>
                  <a:srgbClr val="002060"/>
                </a:solidFill>
                <a:latin typeface="Berlin Sans FB Demi"/>
              </a:rPr>
              <a:t>D</a:t>
            </a:r>
            <a:r>
              <a:rPr lang="en-US" kern="1200">
                <a:solidFill>
                  <a:srgbClr val="0070C0"/>
                </a:solidFill>
                <a:latin typeface="Berlin Sans FB Demi"/>
              </a:rPr>
              <a:t>I</a:t>
            </a:r>
            <a:r>
              <a:rPr lang="en-US" kern="1200">
                <a:solidFill>
                  <a:srgbClr val="002060"/>
                </a:solidFill>
                <a:latin typeface="Berlin Sans FB Demi"/>
              </a:rPr>
              <a:t>Y P</a:t>
            </a:r>
            <a:r>
              <a:rPr lang="en-US" kern="1200">
                <a:solidFill>
                  <a:srgbClr val="0070C0"/>
                </a:solidFill>
                <a:latin typeface="Berlin Sans FB Demi"/>
              </a:rPr>
              <a:t>R</a:t>
            </a:r>
            <a:r>
              <a:rPr lang="en-US" kern="1200">
                <a:solidFill>
                  <a:srgbClr val="002060"/>
                </a:solidFill>
                <a:latin typeface="Berlin Sans FB Demi"/>
              </a:rPr>
              <a:t>O</a:t>
            </a:r>
            <a:r>
              <a:rPr lang="en-US" kern="1200">
                <a:solidFill>
                  <a:srgbClr val="0070C0"/>
                </a:solidFill>
                <a:latin typeface="Berlin Sans FB Demi"/>
              </a:rPr>
              <a:t>J</a:t>
            </a:r>
            <a:r>
              <a:rPr lang="en-US" kern="1200">
                <a:solidFill>
                  <a:srgbClr val="002060"/>
                </a:solidFill>
                <a:latin typeface="Berlin Sans FB Demi"/>
              </a:rPr>
              <a:t>E</a:t>
            </a:r>
            <a:r>
              <a:rPr lang="en-US" kern="1200">
                <a:solidFill>
                  <a:srgbClr val="0070C0"/>
                </a:solidFill>
                <a:latin typeface="Berlin Sans FB Demi"/>
              </a:rPr>
              <a:t>C</a:t>
            </a:r>
            <a:r>
              <a:rPr lang="en-US" kern="1200">
                <a:solidFill>
                  <a:srgbClr val="002060"/>
                </a:solidFill>
                <a:latin typeface="Berlin Sans FB Demi"/>
              </a:rPr>
              <a:t>T</a:t>
            </a:r>
            <a:endParaRPr lang="en-US" kern="1200">
              <a:solidFill>
                <a:srgbClr val="002060"/>
              </a:solidFill>
              <a:latin typeface="Berlin Sans FB Demi"/>
              <a:cs typeface="Posterama"/>
            </a:endParaRPr>
          </a:p>
        </p:txBody>
      </p:sp>
      <p:sp>
        <p:nvSpPr>
          <p:cNvPr id="5" name="Subtitle 4">
            <a:extLst>
              <a:ext uri="{FF2B5EF4-FFF2-40B4-BE49-F238E27FC236}">
                <a16:creationId xmlns:a16="http://schemas.microsoft.com/office/drawing/2014/main" xmlns="" id="{803807B5-CCA7-4E49-B47B-C855555A177E}"/>
              </a:ext>
            </a:extLst>
          </p:cNvPr>
          <p:cNvSpPr>
            <a:spLocks noGrp="1"/>
          </p:cNvSpPr>
          <p:nvPr>
            <p:ph type="subTitle" idx="1"/>
          </p:nvPr>
        </p:nvSpPr>
        <p:spPr>
          <a:xfrm>
            <a:off x="5745083" y="2391995"/>
            <a:ext cx="5904056" cy="3174788"/>
          </a:xfrm>
        </p:spPr>
        <p:txBody>
          <a:bodyPr vert="horz" lIns="91440" tIns="45720" rIns="91440" bIns="45720" rtlCol="0" anchor="t">
            <a:normAutofit/>
          </a:bodyPr>
          <a:lstStyle/>
          <a:p>
            <a:r>
              <a:rPr lang="en-US"/>
              <a:t/>
            </a:r>
            <a:br>
              <a:rPr lang="en-US"/>
            </a:br>
            <a:r>
              <a:rPr lang="en-US"/>
              <a:t/>
            </a:r>
            <a:br>
              <a:rPr lang="en-US"/>
            </a:br>
            <a:endParaRPr lang="en-US"/>
          </a:p>
          <a:p>
            <a:endParaRPr lang="en-US"/>
          </a:p>
        </p:txBody>
      </p:sp>
      <p:pic>
        <p:nvPicPr>
          <p:cNvPr id="43" name="Picture 24" descr="Worktools on blueprint">
            <a:extLst>
              <a:ext uri="{FF2B5EF4-FFF2-40B4-BE49-F238E27FC236}">
                <a16:creationId xmlns:a16="http://schemas.microsoft.com/office/drawing/2014/main" xmlns="" id="{B4E53EED-8AF0-4FCE-95D4-BACA463A6F80}"/>
              </a:ext>
            </a:extLst>
          </p:cNvPr>
          <p:cNvPicPr>
            <a:picLocks noChangeAspect="1"/>
          </p:cNvPicPr>
          <p:nvPr/>
        </p:nvPicPr>
        <p:blipFill rotWithShape="1">
          <a:blip r:embed="rId2"/>
          <a:srcRect l="44418" r="-1" b="-1"/>
          <a:stretch/>
        </p:blipFill>
        <p:spPr>
          <a:xfrm>
            <a:off x="36306"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6" name="TextBox 5">
            <a:extLst>
              <a:ext uri="{FF2B5EF4-FFF2-40B4-BE49-F238E27FC236}">
                <a16:creationId xmlns:a16="http://schemas.microsoft.com/office/drawing/2014/main" xmlns="" id="{A2700565-82FB-4AA1-AF10-907F67B445CF}"/>
              </a:ext>
            </a:extLst>
          </p:cNvPr>
          <p:cNvSpPr txBox="1"/>
          <p:nvPr/>
        </p:nvSpPr>
        <p:spPr>
          <a:xfrm>
            <a:off x="5696856" y="2779486"/>
            <a:ext cx="613228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u="sng">
                <a:solidFill>
                  <a:srgbClr val="0070C0"/>
                </a:solidFill>
                <a:latin typeface="Arial Black"/>
              </a:rPr>
              <a:t>TEAM MEMBERS</a:t>
            </a:r>
            <a:endParaRPr lang="en-US" sz="4400" u="sng"/>
          </a:p>
        </p:txBody>
      </p:sp>
      <p:sp>
        <p:nvSpPr>
          <p:cNvPr id="7" name="TextBox 6">
            <a:extLst>
              <a:ext uri="{FF2B5EF4-FFF2-40B4-BE49-F238E27FC236}">
                <a16:creationId xmlns:a16="http://schemas.microsoft.com/office/drawing/2014/main" xmlns="" id="{D3CEFD3C-8A59-44E8-B3A8-B11417CD096C}"/>
              </a:ext>
            </a:extLst>
          </p:cNvPr>
          <p:cNvSpPr txBox="1"/>
          <p:nvPr/>
        </p:nvSpPr>
        <p:spPr>
          <a:xfrm>
            <a:off x="15215961" y="7666968"/>
            <a:ext cx="1930400"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62626"/>
                </a:solidFill>
                <a:latin typeface="Avenir Next LT Pro"/>
              </a:rPr>
              <a:t>h</a:t>
            </a:r>
          </a:p>
        </p:txBody>
      </p:sp>
      <p:sp>
        <p:nvSpPr>
          <p:cNvPr id="8" name="TextBox 7">
            <a:extLst>
              <a:ext uri="{FF2B5EF4-FFF2-40B4-BE49-F238E27FC236}">
                <a16:creationId xmlns:a16="http://schemas.microsoft.com/office/drawing/2014/main" xmlns="" id="{7BE07C57-78C2-4E5F-8041-C57FEB79DC83}"/>
              </a:ext>
            </a:extLst>
          </p:cNvPr>
          <p:cNvSpPr txBox="1"/>
          <p:nvPr/>
        </p:nvSpPr>
        <p:spPr>
          <a:xfrm>
            <a:off x="5699578" y="4282871"/>
            <a:ext cx="552994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0070C0"/>
                </a:solidFill>
                <a:latin typeface="Amasis MT Pro Light"/>
              </a:rPr>
              <a:t>Cherukuri Tapaswini</a:t>
            </a:r>
            <a:br>
              <a:rPr lang="en-US" sz="3200">
                <a:solidFill>
                  <a:srgbClr val="0070C0"/>
                </a:solidFill>
                <a:latin typeface="Amasis MT Pro Light"/>
              </a:rPr>
            </a:br>
            <a:r>
              <a:rPr lang="en-US" sz="3200" err="1">
                <a:solidFill>
                  <a:srgbClr val="0070C0"/>
                </a:solidFill>
                <a:latin typeface="Amasis MT Pro Light"/>
              </a:rPr>
              <a:t>Telu</a:t>
            </a:r>
            <a:r>
              <a:rPr lang="en-US" sz="3200">
                <a:solidFill>
                  <a:srgbClr val="0070C0"/>
                </a:solidFill>
                <a:latin typeface="Amasis MT Pro Light"/>
              </a:rPr>
              <a:t> Amrutha Varshini</a:t>
            </a:r>
            <a:br>
              <a:rPr lang="en-US" sz="3200">
                <a:solidFill>
                  <a:srgbClr val="0070C0"/>
                </a:solidFill>
                <a:latin typeface="Amasis MT Pro Light"/>
              </a:rPr>
            </a:br>
            <a:r>
              <a:rPr lang="en-US" sz="3200" err="1">
                <a:solidFill>
                  <a:srgbClr val="0070C0"/>
                </a:solidFill>
                <a:latin typeface="Amasis MT Pro Light"/>
              </a:rPr>
              <a:t>Kolathuru</a:t>
            </a:r>
            <a:r>
              <a:rPr lang="en-US" sz="3200">
                <a:solidFill>
                  <a:srgbClr val="0070C0"/>
                </a:solidFill>
                <a:latin typeface="Amasis MT Pro Light"/>
              </a:rPr>
              <a:t> Vishnu Vardhan</a:t>
            </a:r>
            <a:br>
              <a:rPr lang="en-US" sz="3200">
                <a:solidFill>
                  <a:srgbClr val="0070C0"/>
                </a:solidFill>
                <a:latin typeface="Amasis MT Pro Light"/>
              </a:rPr>
            </a:br>
            <a:r>
              <a:rPr lang="en-US" sz="3200" err="1">
                <a:solidFill>
                  <a:srgbClr val="0070C0"/>
                </a:solidFill>
                <a:latin typeface="Amasis MT Pro Light"/>
              </a:rPr>
              <a:t>Thummalapelli</a:t>
            </a:r>
            <a:r>
              <a:rPr lang="en-US" sz="3200">
                <a:solidFill>
                  <a:srgbClr val="0070C0"/>
                </a:solidFill>
                <a:latin typeface="Amasis MT Pro Light"/>
              </a:rPr>
              <a:t> Jeevan Kumar</a:t>
            </a:r>
            <a:endParaRPr lang="en-US" sz="3200">
              <a:ea typeface="+mn-lt"/>
              <a:cs typeface="+mn-lt"/>
            </a:endParaRPr>
          </a:p>
          <a:p>
            <a:endParaRPr lang="en-US" sz="3200">
              <a:solidFill>
                <a:srgbClr val="0070C0"/>
              </a:solidFill>
              <a:latin typeface="Amasis MT Pro Light"/>
            </a:endParaRPr>
          </a:p>
        </p:txBody>
      </p:sp>
    </p:spTree>
    <p:extLst>
      <p:ext uri="{BB962C8B-B14F-4D97-AF65-F5344CB8AC3E}">
        <p14:creationId xmlns:p14="http://schemas.microsoft.com/office/powerpoint/2010/main" val="297463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60EBCD-7C33-40FE-8E4D-271B53A896BE}"/>
              </a:ext>
            </a:extLst>
          </p:cNvPr>
          <p:cNvSpPr>
            <a:spLocks noGrp="1"/>
          </p:cNvSpPr>
          <p:nvPr>
            <p:ph type="ctrTitle"/>
          </p:nvPr>
        </p:nvSpPr>
        <p:spPr>
          <a:xfrm>
            <a:off x="612648" y="2334"/>
            <a:ext cx="9573641" cy="1528550"/>
          </a:xfrm>
        </p:spPr>
        <p:txBody>
          <a:bodyPr>
            <a:normAutofit/>
          </a:bodyPr>
          <a:lstStyle/>
          <a:p>
            <a:r>
              <a:rPr lang="en-US" sz="4000" dirty="0">
                <a:solidFill>
                  <a:srgbClr val="00B0F0"/>
                </a:solidFill>
                <a:latin typeface="Arial Black"/>
                <a:cs typeface="Posterama"/>
              </a:rPr>
              <a:t>Heart rates </a:t>
            </a:r>
            <a:r>
              <a:rPr lang="en-US" sz="4000" dirty="0">
                <a:solidFill>
                  <a:srgbClr val="0070C0"/>
                </a:solidFill>
                <a:latin typeface="Arial Black"/>
                <a:cs typeface="Posterama"/>
              </a:rPr>
              <a:t>observed during various activities</a:t>
            </a:r>
          </a:p>
        </p:txBody>
      </p:sp>
      <p:sp>
        <p:nvSpPr>
          <p:cNvPr id="14" name="Subtitle 13">
            <a:extLst>
              <a:ext uri="{FF2B5EF4-FFF2-40B4-BE49-F238E27FC236}">
                <a16:creationId xmlns:a16="http://schemas.microsoft.com/office/drawing/2014/main" xmlns="" id="{D54B4025-0C0E-43D2-9729-5BA5EEC718C0}"/>
              </a:ext>
            </a:extLst>
          </p:cNvPr>
          <p:cNvSpPr>
            <a:spLocks noGrp="1"/>
          </p:cNvSpPr>
          <p:nvPr>
            <p:ph type="subTitle" idx="1"/>
          </p:nvPr>
        </p:nvSpPr>
        <p:spPr>
          <a:xfrm>
            <a:off x="608233" y="4615334"/>
            <a:ext cx="10969752" cy="2240529"/>
          </a:xfrm>
        </p:spPr>
        <p:txBody>
          <a:bodyPr vert="horz" lIns="91440" tIns="45720" rIns="91440" bIns="45720" rtlCol="0" anchor="t">
            <a:normAutofit/>
          </a:bodyPr>
          <a:lstStyle/>
          <a:p>
            <a:r>
              <a:rPr lang="en-US"/>
              <a:t>              </a:t>
            </a:r>
            <a:r>
              <a:rPr lang="en-US" sz="2400"/>
              <a:t> </a:t>
            </a:r>
            <a:r>
              <a:rPr lang="en-US" sz="2400">
                <a:latin typeface="Avenir Next LT Pro"/>
              </a:rPr>
              <a:t> </a:t>
            </a:r>
            <a:r>
              <a:rPr lang="en-US" sz="2400">
                <a:latin typeface="Avenir Next LT Pro Demi"/>
              </a:rPr>
              <a:t>Resting</a:t>
            </a:r>
            <a:r>
              <a:rPr lang="en-US"/>
              <a:t>                                            </a:t>
            </a:r>
            <a:r>
              <a:rPr lang="en-US" sz="2400">
                <a:latin typeface="Avenir Next LT Pro Demi"/>
              </a:rPr>
              <a:t>Walking </a:t>
            </a:r>
            <a:r>
              <a:rPr lang="en-US" sz="2400"/>
              <a:t>     </a:t>
            </a:r>
            <a:r>
              <a:rPr lang="en-US"/>
              <a:t>                                   </a:t>
            </a:r>
            <a:r>
              <a:rPr lang="en-US" sz="2400">
                <a:latin typeface="Avenir Next LT Pro Demi"/>
              </a:rPr>
              <a:t>Exercising</a:t>
            </a:r>
          </a:p>
          <a:p>
            <a:endParaRPr lang="en-US">
              <a:latin typeface="Avenir Next LT Pro Demi"/>
            </a:endParaRPr>
          </a:p>
          <a:p>
            <a:pPr marL="342900" indent="-342900">
              <a:buFont typeface="Wingdings" panose="020B0504020202020204" pitchFamily="34" charset="0"/>
              <a:buChar char="Ø"/>
            </a:pPr>
            <a:r>
              <a:rPr lang="en-US" i="1">
                <a:ea typeface="+mn-lt"/>
                <a:cs typeface="+mn-lt"/>
              </a:rPr>
              <a:t> </a:t>
            </a:r>
            <a:r>
              <a:rPr lang="en-US" sz="2400" i="1">
                <a:ea typeface="+mn-lt"/>
                <a:cs typeface="+mn-lt"/>
              </a:rPr>
              <a:t>SpO2 readings are 100% accurate and bpm readings are 95% accurate.</a:t>
            </a:r>
            <a:endParaRPr lang="en-US" sz="2400" i="1"/>
          </a:p>
        </p:txBody>
      </p:sp>
      <p:pic>
        <p:nvPicPr>
          <p:cNvPr id="4" name="Picture 4">
            <a:extLst>
              <a:ext uri="{FF2B5EF4-FFF2-40B4-BE49-F238E27FC236}">
                <a16:creationId xmlns:a16="http://schemas.microsoft.com/office/drawing/2014/main" xmlns="" id="{24D88794-2393-4174-A0A5-CB408EEEE9F5}"/>
              </a:ext>
            </a:extLst>
          </p:cNvPr>
          <p:cNvPicPr>
            <a:picLocks noGrp="1" noChangeAspect="1"/>
          </p:cNvPicPr>
          <p:nvPr>
            <p:ph idx="4294967295"/>
          </p:nvPr>
        </p:nvPicPr>
        <p:blipFill>
          <a:blip r:embed="rId2"/>
          <a:stretch>
            <a:fillRect/>
          </a:stretch>
        </p:blipFill>
        <p:spPr>
          <a:xfrm>
            <a:off x="1045029" y="2087336"/>
            <a:ext cx="2516188" cy="2493963"/>
          </a:xfrm>
        </p:spPr>
      </p:pic>
      <p:pic>
        <p:nvPicPr>
          <p:cNvPr id="5" name="Picture 5" descr="Graphical user interface&#10;&#10;Description automatically generated">
            <a:extLst>
              <a:ext uri="{FF2B5EF4-FFF2-40B4-BE49-F238E27FC236}">
                <a16:creationId xmlns:a16="http://schemas.microsoft.com/office/drawing/2014/main" xmlns="" id="{A5A722AF-18BA-4F07-A3B8-F3C0C9EDFECB}"/>
              </a:ext>
            </a:extLst>
          </p:cNvPr>
          <p:cNvPicPr>
            <a:picLocks noChangeAspect="1"/>
          </p:cNvPicPr>
          <p:nvPr/>
        </p:nvPicPr>
        <p:blipFill>
          <a:blip r:embed="rId3"/>
          <a:stretch>
            <a:fillRect/>
          </a:stretch>
        </p:blipFill>
        <p:spPr>
          <a:xfrm>
            <a:off x="4831785" y="2086994"/>
            <a:ext cx="2625970" cy="2493148"/>
          </a:xfrm>
          <a:prstGeom prst="rect">
            <a:avLst/>
          </a:prstGeom>
        </p:spPr>
      </p:pic>
      <p:pic>
        <p:nvPicPr>
          <p:cNvPr id="6" name="Picture 6" descr="Graphical user interface&#10;&#10;Description automatically generated">
            <a:extLst>
              <a:ext uri="{FF2B5EF4-FFF2-40B4-BE49-F238E27FC236}">
                <a16:creationId xmlns:a16="http://schemas.microsoft.com/office/drawing/2014/main" xmlns="" id="{308D10B4-D16B-4DD1-8F1F-59F61A9AD307}"/>
              </a:ext>
            </a:extLst>
          </p:cNvPr>
          <p:cNvPicPr>
            <a:picLocks noChangeAspect="1"/>
          </p:cNvPicPr>
          <p:nvPr/>
        </p:nvPicPr>
        <p:blipFill>
          <a:blip r:embed="rId4"/>
          <a:stretch>
            <a:fillRect/>
          </a:stretch>
        </p:blipFill>
        <p:spPr>
          <a:xfrm>
            <a:off x="8787842" y="2085974"/>
            <a:ext cx="2796486" cy="2487424"/>
          </a:xfrm>
          <a:prstGeom prst="rect">
            <a:avLst/>
          </a:prstGeom>
        </p:spPr>
      </p:pic>
    </p:spTree>
    <p:extLst>
      <p:ext uri="{BB962C8B-B14F-4D97-AF65-F5344CB8AC3E}">
        <p14:creationId xmlns:p14="http://schemas.microsoft.com/office/powerpoint/2010/main" val="1388053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8C004-B63B-495C-8794-3B6044CB6823}"/>
              </a:ext>
            </a:extLst>
          </p:cNvPr>
          <p:cNvSpPr>
            <a:spLocks noGrp="1"/>
          </p:cNvSpPr>
          <p:nvPr>
            <p:ph type="title"/>
          </p:nvPr>
        </p:nvSpPr>
        <p:spPr>
          <a:xfrm>
            <a:off x="609600" y="347327"/>
            <a:ext cx="10972800" cy="1485220"/>
          </a:xfrm>
        </p:spPr>
        <p:txBody>
          <a:bodyPr>
            <a:normAutofit/>
          </a:bodyPr>
          <a:lstStyle/>
          <a:p>
            <a:r>
              <a:rPr lang="en-US" dirty="0">
                <a:solidFill>
                  <a:srgbClr val="0070C0"/>
                </a:solidFill>
                <a:latin typeface="Arial Black"/>
                <a:cs typeface="Posterama"/>
              </a:rPr>
              <a:t>Comparing </a:t>
            </a:r>
            <a:r>
              <a:rPr lang="en-US" dirty="0">
                <a:solidFill>
                  <a:srgbClr val="00B0F0"/>
                </a:solidFill>
                <a:latin typeface="Arial Black"/>
                <a:cs typeface="Posterama"/>
              </a:rPr>
              <a:t>accuracy</a:t>
            </a:r>
            <a:r>
              <a:rPr lang="en-US" dirty="0">
                <a:solidFill>
                  <a:srgbClr val="0070C0"/>
                </a:solidFill>
                <a:latin typeface="Arial Black"/>
                <a:cs typeface="Posterama"/>
              </a:rPr>
              <a:t> with a smartwatch</a:t>
            </a:r>
            <a:endParaRPr lang="en-US">
              <a:solidFill>
                <a:srgbClr val="0070C0"/>
              </a:solidFill>
              <a:latin typeface="Arial Black"/>
            </a:endParaRPr>
          </a:p>
        </p:txBody>
      </p:sp>
      <p:pic>
        <p:nvPicPr>
          <p:cNvPr id="4" name="Picture 4" descr="Graphical user interface&#10;&#10;Description automatically generated">
            <a:extLst>
              <a:ext uri="{FF2B5EF4-FFF2-40B4-BE49-F238E27FC236}">
                <a16:creationId xmlns:a16="http://schemas.microsoft.com/office/drawing/2014/main" xmlns="" id="{45D00220-9D7A-417A-B3AE-241D17FA0660}"/>
              </a:ext>
            </a:extLst>
          </p:cNvPr>
          <p:cNvPicPr>
            <a:picLocks noGrp="1" noChangeAspect="1"/>
          </p:cNvPicPr>
          <p:nvPr>
            <p:ph idx="1"/>
          </p:nvPr>
        </p:nvPicPr>
        <p:blipFill>
          <a:blip r:embed="rId2"/>
          <a:stretch>
            <a:fillRect/>
          </a:stretch>
        </p:blipFill>
        <p:spPr>
          <a:xfrm>
            <a:off x="1021872" y="2367461"/>
            <a:ext cx="4052257" cy="3383392"/>
          </a:xfrm>
        </p:spPr>
      </p:pic>
      <p:pic>
        <p:nvPicPr>
          <p:cNvPr id="5" name="Picture 5" descr="Graphical user interface&#10;&#10;Description automatically generated">
            <a:extLst>
              <a:ext uri="{FF2B5EF4-FFF2-40B4-BE49-F238E27FC236}">
                <a16:creationId xmlns:a16="http://schemas.microsoft.com/office/drawing/2014/main" xmlns="" id="{636B4F86-3A1B-4926-AF1D-2E236EA88088}"/>
              </a:ext>
            </a:extLst>
          </p:cNvPr>
          <p:cNvPicPr>
            <a:picLocks noChangeAspect="1"/>
          </p:cNvPicPr>
          <p:nvPr/>
        </p:nvPicPr>
        <p:blipFill>
          <a:blip r:embed="rId3"/>
          <a:stretch>
            <a:fillRect/>
          </a:stretch>
        </p:blipFill>
        <p:spPr>
          <a:xfrm>
            <a:off x="6985228" y="2364573"/>
            <a:ext cx="4252686" cy="3389666"/>
          </a:xfrm>
          <a:prstGeom prst="rect">
            <a:avLst/>
          </a:prstGeom>
        </p:spPr>
      </p:pic>
      <p:sp>
        <p:nvSpPr>
          <p:cNvPr id="3" name="Arrow: Left-Right 2">
            <a:extLst>
              <a:ext uri="{FF2B5EF4-FFF2-40B4-BE49-F238E27FC236}">
                <a16:creationId xmlns:a16="http://schemas.microsoft.com/office/drawing/2014/main" xmlns="" id="{BFF7D02F-DA12-4569-97C9-51C77D4AA71E}"/>
              </a:ext>
            </a:extLst>
          </p:cNvPr>
          <p:cNvSpPr/>
          <p:nvPr/>
        </p:nvSpPr>
        <p:spPr>
          <a:xfrm>
            <a:off x="5455951" y="3815466"/>
            <a:ext cx="1214937" cy="484909"/>
          </a:xfrm>
          <a:prstGeom prst="lef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9313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E1CF1C51-760B-480C-B102-40CF5812C8DA}"/>
              </a:ext>
            </a:extLst>
          </p:cNvPr>
          <p:cNvSpPr>
            <a:spLocks noGrp="1"/>
          </p:cNvSpPr>
          <p:nvPr>
            <p:ph type="title"/>
          </p:nvPr>
        </p:nvSpPr>
        <p:spPr>
          <a:xfrm>
            <a:off x="6435785" y="283830"/>
            <a:ext cx="5149326" cy="1643663"/>
          </a:xfrm>
        </p:spPr>
        <p:txBody>
          <a:bodyPr>
            <a:normAutofit/>
          </a:bodyPr>
          <a:lstStyle/>
          <a:p>
            <a:pPr>
              <a:lnSpc>
                <a:spcPct val="90000"/>
              </a:lnSpc>
            </a:pPr>
            <a:r>
              <a:rPr lang="en-US" sz="3700">
                <a:solidFill>
                  <a:srgbClr val="00B0F0"/>
                </a:solidFill>
                <a:latin typeface="Arial Black"/>
                <a:cs typeface="Posterama"/>
              </a:rPr>
              <a:t>Problems</a:t>
            </a:r>
            <a:r>
              <a:rPr lang="en-US" sz="3700">
                <a:solidFill>
                  <a:srgbClr val="0070C0"/>
                </a:solidFill>
                <a:latin typeface="Arial Black"/>
                <a:cs typeface="Posterama"/>
              </a:rPr>
              <a:t> faced while doing the project...</a:t>
            </a:r>
            <a:endParaRPr lang="en-US" sz="3700">
              <a:solidFill>
                <a:srgbClr val="0070C0"/>
              </a:solidFill>
              <a:latin typeface="Arial Black"/>
            </a:endParaRPr>
          </a:p>
        </p:txBody>
      </p:sp>
      <p:sp>
        <p:nvSpPr>
          <p:cNvPr id="3" name="Content Placeholder 2">
            <a:extLst>
              <a:ext uri="{FF2B5EF4-FFF2-40B4-BE49-F238E27FC236}">
                <a16:creationId xmlns:a16="http://schemas.microsoft.com/office/drawing/2014/main" xmlns="" id="{A1DCF41D-ECE4-4FB2-B026-DE7D9AF8ADFE}"/>
              </a:ext>
            </a:extLst>
          </p:cNvPr>
          <p:cNvSpPr>
            <a:spLocks noGrp="1"/>
          </p:cNvSpPr>
          <p:nvPr>
            <p:ph idx="1"/>
          </p:nvPr>
        </p:nvSpPr>
        <p:spPr>
          <a:xfrm>
            <a:off x="6177299" y="2484096"/>
            <a:ext cx="5666207" cy="4781785"/>
          </a:xfrm>
        </p:spPr>
        <p:txBody>
          <a:bodyPr vert="horz" lIns="91440" tIns="45720" rIns="91440" bIns="45720" rtlCol="0" anchor="t">
            <a:noAutofit/>
          </a:bodyPr>
          <a:lstStyle/>
          <a:p>
            <a:pPr marL="342900" indent="-342900">
              <a:buFont typeface="Wingdings" panose="020B0504020202020204" pitchFamily="34" charset="0"/>
              <a:buChar char="Ø"/>
            </a:pPr>
            <a:r>
              <a:rPr lang="en-US" sz="2400" i="1" dirty="0">
                <a:ea typeface="+mn-lt"/>
                <a:cs typeface="+mn-lt"/>
              </a:rPr>
              <a:t>Initially, the LCD screen showed 0 Bpm, as there are some issues with the components and wiring.</a:t>
            </a:r>
            <a:endParaRPr lang="en-US" sz="2400" i="1" dirty="0"/>
          </a:p>
          <a:p>
            <a:pPr marL="342900" indent="-342900">
              <a:buFont typeface="Wingdings" panose="020B0504020202020204" pitchFamily="34" charset="0"/>
              <a:buChar char="Ø"/>
            </a:pPr>
            <a:r>
              <a:rPr lang="en-US" sz="2400" b="1" i="1" dirty="0">
                <a:ea typeface="+mn-lt"/>
                <a:cs typeface="+mn-lt"/>
              </a:rPr>
              <a:t>ESP-8266 WI-FI MODULE </a:t>
            </a:r>
            <a:r>
              <a:rPr lang="en-US" sz="2400" i="1" dirty="0">
                <a:ea typeface="+mn-lt"/>
                <a:cs typeface="+mn-lt"/>
              </a:rPr>
              <a:t>did not get connected properly though code uploaded successfully.</a:t>
            </a:r>
            <a:endParaRPr lang="en-US" i="1" dirty="0"/>
          </a:p>
          <a:p>
            <a:pPr marL="342900" indent="-342900">
              <a:buFont typeface="Wingdings" panose="020B0504020202020204" pitchFamily="34" charset="0"/>
              <a:buChar char="Ø"/>
            </a:pPr>
            <a:r>
              <a:rPr lang="en-US" sz="2400" i="1" dirty="0">
                <a:ea typeface="+mn-lt"/>
                <a:cs typeface="+mn-lt"/>
              </a:rPr>
              <a:t>IOT </a:t>
            </a:r>
            <a:r>
              <a:rPr lang="en-US" sz="2400" i="1" dirty="0" err="1">
                <a:ea typeface="+mn-lt"/>
                <a:cs typeface="+mn-lt"/>
              </a:rPr>
              <a:t>Analyser</a:t>
            </a:r>
            <a:r>
              <a:rPr lang="en-US" sz="2400" i="1" dirty="0">
                <a:ea typeface="+mn-lt"/>
                <a:cs typeface="+mn-lt"/>
              </a:rPr>
              <a:t> and </a:t>
            </a:r>
            <a:r>
              <a:rPr lang="en-US" sz="2400" i="1" dirty="0" err="1">
                <a:ea typeface="+mn-lt"/>
                <a:cs typeface="+mn-lt"/>
              </a:rPr>
              <a:t>Thingspeak</a:t>
            </a:r>
            <a:r>
              <a:rPr lang="en-US" sz="2400" i="1" dirty="0">
                <a:ea typeface="+mn-lt"/>
                <a:cs typeface="+mn-lt"/>
              </a:rPr>
              <a:t> didn't take up any data read by ESP8266.</a:t>
            </a:r>
            <a:endParaRPr lang="en-US" i="1" dirty="0"/>
          </a:p>
          <a:p>
            <a:pPr marL="457200" indent="-457200">
              <a:buFont typeface="Wingdings" panose="020B0504020202020204" pitchFamily="34" charset="0"/>
              <a:buChar char="ü"/>
            </a:pPr>
            <a:endParaRPr lang="en-US" dirty="0"/>
          </a:p>
        </p:txBody>
      </p:sp>
      <p:pic>
        <p:nvPicPr>
          <p:cNvPr id="5" name="Picture 4" descr="Computer script on a screen">
            <a:extLst>
              <a:ext uri="{FF2B5EF4-FFF2-40B4-BE49-F238E27FC236}">
                <a16:creationId xmlns:a16="http://schemas.microsoft.com/office/drawing/2014/main" xmlns="" id="{5A0888B2-7640-4708-AD45-F07EAE2B49C4}"/>
              </a:ext>
            </a:extLst>
          </p:cNvPr>
          <p:cNvPicPr>
            <a:picLocks noChangeAspect="1"/>
          </p:cNvPicPr>
          <p:nvPr/>
        </p:nvPicPr>
        <p:blipFill rotWithShape="1">
          <a:blip r:embed="rId2"/>
          <a:srcRect r="25586" b="-2"/>
          <a:stretch/>
        </p:blipFill>
        <p:spPr>
          <a:xfrm>
            <a:off x="2" y="10"/>
            <a:ext cx="6164130" cy="5529421"/>
          </a:xfrm>
          <a:custGeom>
            <a:avLst/>
            <a:gdLst/>
            <a:ahLst/>
            <a:cxnLst/>
            <a:rect l="l" t="t" r="r" b="b"/>
            <a:pathLst>
              <a:path w="6972657" h="6356349">
                <a:moveTo>
                  <a:pt x="4162425" y="4810724"/>
                </a:moveTo>
                <a:cubicBezTo>
                  <a:pt x="4508954" y="4810724"/>
                  <a:pt x="4789872" y="5103559"/>
                  <a:pt x="4789872" y="5464789"/>
                </a:cubicBezTo>
                <a:cubicBezTo>
                  <a:pt x="4789872" y="5826019"/>
                  <a:pt x="4508954" y="6118855"/>
                  <a:pt x="4162425" y="6118855"/>
                </a:cubicBezTo>
                <a:cubicBezTo>
                  <a:pt x="3815896" y="6118855"/>
                  <a:pt x="3534978" y="5826019"/>
                  <a:pt x="3534978" y="5464789"/>
                </a:cubicBezTo>
                <a:cubicBezTo>
                  <a:pt x="3534978" y="5103559"/>
                  <a:pt x="3815896" y="4810724"/>
                  <a:pt x="4162425" y="4810724"/>
                </a:cubicBezTo>
                <a:close/>
                <a:moveTo>
                  <a:pt x="92101" y="4731176"/>
                </a:moveTo>
                <a:cubicBezTo>
                  <a:pt x="540880" y="4731176"/>
                  <a:pt x="904688" y="5094984"/>
                  <a:pt x="904688" y="5543763"/>
                </a:cubicBezTo>
                <a:cubicBezTo>
                  <a:pt x="904688" y="5964494"/>
                  <a:pt x="584935" y="6310542"/>
                  <a:pt x="175183" y="6352155"/>
                </a:cubicBezTo>
                <a:lnTo>
                  <a:pt x="92121" y="6356349"/>
                </a:lnTo>
                <a:lnTo>
                  <a:pt x="92081" y="6356349"/>
                </a:lnTo>
                <a:lnTo>
                  <a:pt x="9019" y="6352155"/>
                </a:lnTo>
                <a:lnTo>
                  <a:pt x="4079" y="6351401"/>
                </a:lnTo>
                <a:lnTo>
                  <a:pt x="0" y="6352492"/>
                </a:lnTo>
                <a:lnTo>
                  <a:pt x="0" y="4736748"/>
                </a:lnTo>
                <a:lnTo>
                  <a:pt x="9019" y="4735372"/>
                </a:lnTo>
                <a:cubicBezTo>
                  <a:pt x="36336" y="4732597"/>
                  <a:pt x="64052" y="4731176"/>
                  <a:pt x="92101" y="4731176"/>
                </a:cubicBezTo>
                <a:close/>
                <a:moveTo>
                  <a:pt x="6385770" y="2098604"/>
                </a:moveTo>
                <a:cubicBezTo>
                  <a:pt x="6543907" y="2107100"/>
                  <a:pt x="6698935" y="2178483"/>
                  <a:pt x="6813407" y="2310776"/>
                </a:cubicBezTo>
                <a:cubicBezTo>
                  <a:pt x="7042252" y="2575278"/>
                  <a:pt x="7022052" y="2983098"/>
                  <a:pt x="6768322" y="3221698"/>
                </a:cubicBezTo>
                <a:cubicBezTo>
                  <a:pt x="6718815" y="3268040"/>
                  <a:pt x="6662527" y="3305861"/>
                  <a:pt x="6601629" y="3333787"/>
                </a:cubicBezTo>
                <a:cubicBezTo>
                  <a:pt x="6357584" y="3444872"/>
                  <a:pt x="6072796" y="3380857"/>
                  <a:pt x="5894479" y="3174765"/>
                </a:cubicBezTo>
                <a:cubicBezTo>
                  <a:pt x="5665537" y="2910180"/>
                  <a:pt x="5685739" y="2502359"/>
                  <a:pt x="5939476" y="2263752"/>
                </a:cubicBezTo>
                <a:cubicBezTo>
                  <a:pt x="6066385" y="2144498"/>
                  <a:pt x="6227633" y="2090107"/>
                  <a:pt x="6385770" y="2098604"/>
                </a:cubicBezTo>
                <a:close/>
                <a:moveTo>
                  <a:pt x="0" y="0"/>
                </a:moveTo>
                <a:lnTo>
                  <a:pt x="5609109" y="0"/>
                </a:lnTo>
                <a:lnTo>
                  <a:pt x="5710855" y="100163"/>
                </a:lnTo>
                <a:cubicBezTo>
                  <a:pt x="5940043" y="363896"/>
                  <a:pt x="6060564" y="781193"/>
                  <a:pt x="5983550" y="1133306"/>
                </a:cubicBezTo>
                <a:cubicBezTo>
                  <a:pt x="5820740" y="1874471"/>
                  <a:pt x="4868226" y="1916819"/>
                  <a:pt x="4807924" y="2551785"/>
                </a:cubicBezTo>
                <a:cubicBezTo>
                  <a:pt x="4772098" y="2931077"/>
                  <a:pt x="5073952" y="3310271"/>
                  <a:pt x="5323480" y="3486493"/>
                </a:cubicBezTo>
                <a:cubicBezTo>
                  <a:pt x="5798207" y="3822498"/>
                  <a:pt x="6190925" y="3545085"/>
                  <a:pt x="6484693" y="3873055"/>
                </a:cubicBezTo>
                <a:cubicBezTo>
                  <a:pt x="6702769" y="4116667"/>
                  <a:pt x="6749067" y="4564067"/>
                  <a:pt x="6564699" y="4869471"/>
                </a:cubicBezTo>
                <a:cubicBezTo>
                  <a:pt x="6538929" y="4912110"/>
                  <a:pt x="6508772" y="4951720"/>
                  <a:pt x="6474766" y="4987555"/>
                </a:cubicBezTo>
                <a:lnTo>
                  <a:pt x="6475634" y="4987552"/>
                </a:lnTo>
                <a:cubicBezTo>
                  <a:pt x="6246183" y="5229347"/>
                  <a:pt x="5896158" y="5245005"/>
                  <a:pt x="5787911" y="5249784"/>
                </a:cubicBezTo>
                <a:cubicBezTo>
                  <a:pt x="5276208" y="5272608"/>
                  <a:pt x="5181583" y="4739335"/>
                  <a:pt x="4594647" y="4582595"/>
                </a:cubicBezTo>
                <a:cubicBezTo>
                  <a:pt x="4553401" y="4571414"/>
                  <a:pt x="4047262" y="4444111"/>
                  <a:pt x="3576692" y="4689896"/>
                </a:cubicBezTo>
                <a:cubicBezTo>
                  <a:pt x="2903508" y="5041365"/>
                  <a:pt x="3035835" y="5772616"/>
                  <a:pt x="2439534" y="6019748"/>
                </a:cubicBezTo>
                <a:cubicBezTo>
                  <a:pt x="2062607" y="6175963"/>
                  <a:pt x="1545662" y="6076257"/>
                  <a:pt x="1262869" y="5786450"/>
                </a:cubicBezTo>
                <a:cubicBezTo>
                  <a:pt x="864056" y="5377550"/>
                  <a:pt x="1125562" y="4799418"/>
                  <a:pt x="734842" y="4526254"/>
                </a:cubicBezTo>
                <a:cubicBezTo>
                  <a:pt x="506361" y="4366061"/>
                  <a:pt x="192715" y="4446641"/>
                  <a:pt x="19856" y="4511293"/>
                </a:cubicBezTo>
                <a:lnTo>
                  <a:pt x="0" y="4519330"/>
                </a:lnTo>
                <a:close/>
              </a:path>
            </a:pathLst>
          </a:custGeom>
        </p:spPr>
      </p:pic>
    </p:spTree>
    <p:extLst>
      <p:ext uri="{BB962C8B-B14F-4D97-AF65-F5344CB8AC3E}">
        <p14:creationId xmlns:p14="http://schemas.microsoft.com/office/powerpoint/2010/main" val="934367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4E64E4A9-D8D0-4AE7-99BD-EFE51D6EB1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xmlns="" id="{AFD62F46-8DC3-4EDF-BDEF-27C439C6F7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EB37CB6E-C306-43A1-8F11-2D2A69F004F8}"/>
              </a:ext>
            </a:extLst>
          </p:cNvPr>
          <p:cNvSpPr>
            <a:spLocks noGrp="1"/>
          </p:cNvSpPr>
          <p:nvPr>
            <p:ph type="title"/>
          </p:nvPr>
        </p:nvSpPr>
        <p:spPr>
          <a:xfrm>
            <a:off x="6456458" y="146382"/>
            <a:ext cx="5125941" cy="1036861"/>
          </a:xfrm>
        </p:spPr>
        <p:txBody>
          <a:bodyPr>
            <a:normAutofit/>
          </a:bodyPr>
          <a:lstStyle/>
          <a:p>
            <a:r>
              <a:rPr lang="en-US" u="sng">
                <a:solidFill>
                  <a:srgbClr val="0070C0"/>
                </a:solidFill>
                <a:latin typeface="Arial Black"/>
              </a:rPr>
              <a:t>CONCLUSION</a:t>
            </a:r>
            <a:endParaRPr lang="en-US" u="sng">
              <a:solidFill>
                <a:srgbClr val="0070C0"/>
              </a:solidFill>
              <a:cs typeface="Posterama"/>
            </a:endParaRPr>
          </a:p>
        </p:txBody>
      </p:sp>
      <p:sp>
        <p:nvSpPr>
          <p:cNvPr id="3" name="Content Placeholder 2">
            <a:extLst>
              <a:ext uri="{FF2B5EF4-FFF2-40B4-BE49-F238E27FC236}">
                <a16:creationId xmlns:a16="http://schemas.microsoft.com/office/drawing/2014/main" xmlns="" id="{CE92B675-B3F2-4636-AE1A-C0D8997CB4DE}"/>
              </a:ext>
            </a:extLst>
          </p:cNvPr>
          <p:cNvSpPr>
            <a:spLocks noGrp="1"/>
          </p:cNvSpPr>
          <p:nvPr>
            <p:ph idx="1"/>
          </p:nvPr>
        </p:nvSpPr>
        <p:spPr>
          <a:xfrm>
            <a:off x="6040466" y="1571346"/>
            <a:ext cx="5948333" cy="5083907"/>
          </a:xfrm>
        </p:spPr>
        <p:txBody>
          <a:bodyPr vert="horz" lIns="91440" tIns="45720" rIns="91440" bIns="45720" rtlCol="0" anchor="t">
            <a:noAutofit/>
          </a:bodyPr>
          <a:lstStyle/>
          <a:p>
            <a:pPr marL="342900" indent="-342900">
              <a:lnSpc>
                <a:spcPct val="100000"/>
              </a:lnSpc>
              <a:buFont typeface="Wingdings" panose="020B0504020202020204" pitchFamily="34" charset="0"/>
              <a:buChar char="Ø"/>
            </a:pPr>
            <a:r>
              <a:rPr lang="en-US" i="1">
                <a:ea typeface="+mn-lt"/>
                <a:cs typeface="+mn-lt"/>
              </a:rPr>
              <a:t>The Heart rate monitoring and pulse oximeter device available in market have high pricing where the designed device is the cheapest one. </a:t>
            </a:r>
            <a:endParaRPr lang="en-US"/>
          </a:p>
          <a:p>
            <a:pPr marL="342900" indent="-342900">
              <a:lnSpc>
                <a:spcPct val="100000"/>
              </a:lnSpc>
              <a:buFont typeface="Wingdings" panose="020B0504020202020204" pitchFamily="34" charset="0"/>
              <a:buChar char="Ø"/>
            </a:pPr>
            <a:r>
              <a:rPr lang="en-US" i="1">
                <a:ea typeface="+mn-lt"/>
                <a:cs typeface="+mn-lt"/>
              </a:rPr>
              <a:t>The design proposes small size, light weight, low power consumption, standardized signal processing capabilities. </a:t>
            </a:r>
          </a:p>
          <a:p>
            <a:pPr marL="342900" indent="-342900">
              <a:lnSpc>
                <a:spcPct val="100000"/>
              </a:lnSpc>
              <a:buFont typeface="Wingdings" panose="020B0504020202020204" pitchFamily="34" charset="0"/>
              <a:buChar char="Ø"/>
            </a:pPr>
            <a:r>
              <a:rPr lang="en-US" i="1">
                <a:ea typeface="+mn-lt"/>
                <a:cs typeface="+mn-lt"/>
              </a:rPr>
              <a:t>This device is also able to produce highly reliable test results for both heart rate and SpO2 level. </a:t>
            </a:r>
          </a:p>
          <a:p>
            <a:pPr marL="342900" indent="-342900">
              <a:lnSpc>
                <a:spcPct val="100000"/>
              </a:lnSpc>
              <a:buFont typeface="Wingdings" panose="020B0504020202020204" pitchFamily="34" charset="0"/>
              <a:buChar char="Ø"/>
            </a:pPr>
            <a:r>
              <a:rPr lang="en-US" i="1">
                <a:ea typeface="+mn-lt"/>
                <a:cs typeface="+mn-lt"/>
              </a:rPr>
              <a:t>Our designed device has the advantage that it can be used by non-professional people at home to measure the heart rate and SPO2 level easily and safely.</a:t>
            </a:r>
            <a:endParaRPr lang="en-US" i="1"/>
          </a:p>
        </p:txBody>
      </p:sp>
      <p:pic>
        <p:nvPicPr>
          <p:cNvPr id="5" name="Picture 5" descr="A picture containing text, vector graphics&#10;&#10;Description automatically generated">
            <a:extLst>
              <a:ext uri="{FF2B5EF4-FFF2-40B4-BE49-F238E27FC236}">
                <a16:creationId xmlns:a16="http://schemas.microsoft.com/office/drawing/2014/main" xmlns="" id="{094FF42C-E773-4B50-8DC7-B1BAEFBEAB3C}"/>
              </a:ext>
            </a:extLst>
          </p:cNvPr>
          <p:cNvPicPr>
            <a:picLocks noChangeAspect="1"/>
          </p:cNvPicPr>
          <p:nvPr/>
        </p:nvPicPr>
        <p:blipFill>
          <a:blip r:embed="rId2"/>
          <a:stretch>
            <a:fillRect/>
          </a:stretch>
        </p:blipFill>
        <p:spPr>
          <a:xfrm>
            <a:off x="791999" y="552782"/>
            <a:ext cx="4236115" cy="5667043"/>
          </a:xfrm>
          <a:prstGeom prst="rect">
            <a:avLst/>
          </a:prstGeom>
        </p:spPr>
      </p:pic>
    </p:spTree>
    <p:extLst>
      <p:ext uri="{BB962C8B-B14F-4D97-AF65-F5344CB8AC3E}">
        <p14:creationId xmlns:p14="http://schemas.microsoft.com/office/powerpoint/2010/main" val="936467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42E603F-28B7-4831-BF23-65FBAB13D5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4D39700F-2B10-4402-A7DD-06EE224588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xmlns="" id="{6DA65B90-7B06-4499-91BA-CDDD361324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adder in the desert">
            <a:extLst>
              <a:ext uri="{FF2B5EF4-FFF2-40B4-BE49-F238E27FC236}">
                <a16:creationId xmlns:a16="http://schemas.microsoft.com/office/drawing/2014/main" xmlns="" id="{AB4A82CA-A9B8-48FC-AFB4-FB473255F509}"/>
              </a:ext>
            </a:extLst>
          </p:cNvPr>
          <p:cNvPicPr>
            <a:picLocks noChangeAspect="1"/>
          </p:cNvPicPr>
          <p:nvPr/>
        </p:nvPicPr>
        <p:blipFill rotWithShape="1">
          <a:blip r:embed="rId2">
            <a:alphaModFix/>
          </a:blip>
          <a:srcRect r="-2" b="15603"/>
          <a:stretch/>
        </p:blipFill>
        <p:spPr>
          <a:xfrm>
            <a:off x="20" y="10"/>
            <a:ext cx="12191980" cy="6857990"/>
          </a:xfrm>
          <a:prstGeom prst="rect">
            <a:avLst/>
          </a:prstGeom>
        </p:spPr>
      </p:pic>
      <p:sp useBgFill="1">
        <p:nvSpPr>
          <p:cNvPr id="15" name="Freeform: Shape 14">
            <a:extLst>
              <a:ext uri="{FF2B5EF4-FFF2-40B4-BE49-F238E27FC236}">
                <a16:creationId xmlns:a16="http://schemas.microsoft.com/office/drawing/2014/main" xmlns="" id="{56BD7DD2-1738-4D5D-955B-0F7C68C99E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9534478" y="3308697"/>
            <a:ext cx="2657521" cy="3554844"/>
          </a:xfrm>
          <a:custGeom>
            <a:avLst/>
            <a:gdLst>
              <a:gd name="connsiteX0" fmla="*/ 1231997 w 3761741"/>
              <a:gd name="connsiteY0" fmla="*/ 3753085 h 5031909"/>
              <a:gd name="connsiteX1" fmla="*/ 1491504 w 3761741"/>
              <a:gd name="connsiteY1" fmla="*/ 3915246 h 5031909"/>
              <a:gd name="connsiteX2" fmla="*/ 1372239 w 3761741"/>
              <a:gd name="connsiteY2" fmla="*/ 4360348 h 5031909"/>
              <a:gd name="connsiteX3" fmla="*/ 927138 w 3761741"/>
              <a:gd name="connsiteY3" fmla="*/ 4241084 h 5031909"/>
              <a:gd name="connsiteX4" fmla="*/ 1046403 w 3761741"/>
              <a:gd name="connsiteY4" fmla="*/ 3795982 h 5031909"/>
              <a:gd name="connsiteX5" fmla="*/ 1231997 w 3761741"/>
              <a:gd name="connsiteY5" fmla="*/ 3753085 h 5031909"/>
              <a:gd name="connsiteX6" fmla="*/ 1759997 w 3761741"/>
              <a:gd name="connsiteY6" fmla="*/ 3489191 h 5031909"/>
              <a:gd name="connsiteX7" fmla="*/ 1919508 w 3761741"/>
              <a:gd name="connsiteY7" fmla="*/ 3568587 h 5031909"/>
              <a:gd name="connsiteX8" fmla="*/ 1860512 w 3761741"/>
              <a:gd name="connsiteY8" fmla="*/ 3788765 h 5031909"/>
              <a:gd name="connsiteX9" fmla="*/ 1640334 w 3761741"/>
              <a:gd name="connsiteY9" fmla="*/ 3729768 h 5031909"/>
              <a:gd name="connsiteX10" fmla="*/ 1699331 w 3761741"/>
              <a:gd name="connsiteY10" fmla="*/ 3509591 h 5031909"/>
              <a:gd name="connsiteX11" fmla="*/ 1759997 w 3761741"/>
              <a:gd name="connsiteY11" fmla="*/ 3489191 h 5031909"/>
              <a:gd name="connsiteX12" fmla="*/ 0 w 3761741"/>
              <a:gd name="connsiteY12" fmla="*/ 0 h 5031909"/>
              <a:gd name="connsiteX13" fmla="*/ 3761741 w 3761741"/>
              <a:gd name="connsiteY13" fmla="*/ 0 h 5031909"/>
              <a:gd name="connsiteX14" fmla="*/ 3681829 w 3761741"/>
              <a:gd name="connsiteY14" fmla="*/ 50256 h 5031909"/>
              <a:gd name="connsiteX15" fmla="*/ 2937684 w 3761741"/>
              <a:gd name="connsiteY15" fmla="*/ 451413 h 5031909"/>
              <a:gd name="connsiteX16" fmla="*/ 2372686 w 3761741"/>
              <a:gd name="connsiteY16" fmla="*/ 1727662 h 5031909"/>
              <a:gd name="connsiteX17" fmla="*/ 2465529 w 3761741"/>
              <a:gd name="connsiteY17" fmla="*/ 2404960 h 5031909"/>
              <a:gd name="connsiteX18" fmla="*/ 1386395 w 3761741"/>
              <a:gd name="connsiteY18" fmla="*/ 3432457 h 5031909"/>
              <a:gd name="connsiteX19" fmla="*/ 717407 w 3761741"/>
              <a:gd name="connsiteY19" fmla="*/ 3749372 h 5031909"/>
              <a:gd name="connsiteX20" fmla="*/ 322998 w 3761741"/>
              <a:gd name="connsiteY20" fmla="*/ 4542230 h 5031909"/>
              <a:gd name="connsiteX21" fmla="*/ 7948 w 3761741"/>
              <a:gd name="connsiteY21" fmla="*/ 5025561 h 5031909"/>
              <a:gd name="connsiteX22" fmla="*/ 0 w 3761741"/>
              <a:gd name="connsiteY22" fmla="*/ 5031909 h 503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1741" h="5031909">
                <a:moveTo>
                  <a:pt x="1231997" y="3753085"/>
                </a:moveTo>
                <a:cubicBezTo>
                  <a:pt x="1336336" y="3760459"/>
                  <a:pt x="1435268" y="3817843"/>
                  <a:pt x="1491504" y="3915246"/>
                </a:cubicBezTo>
                <a:cubicBezTo>
                  <a:pt x="1581482" y="4071092"/>
                  <a:pt x="1528085" y="4270371"/>
                  <a:pt x="1372239" y="4360348"/>
                </a:cubicBezTo>
                <a:cubicBezTo>
                  <a:pt x="1216394" y="4450325"/>
                  <a:pt x="1017115" y="4396929"/>
                  <a:pt x="927138" y="4241084"/>
                </a:cubicBezTo>
                <a:cubicBezTo>
                  <a:pt x="837160" y="4085238"/>
                  <a:pt x="890557" y="3885959"/>
                  <a:pt x="1046403" y="3795982"/>
                </a:cubicBezTo>
                <a:cubicBezTo>
                  <a:pt x="1104845" y="3762240"/>
                  <a:pt x="1169394" y="3748660"/>
                  <a:pt x="1231997" y="3753085"/>
                </a:cubicBezTo>
                <a:close/>
                <a:moveTo>
                  <a:pt x="1759997" y="3489191"/>
                </a:moveTo>
                <a:cubicBezTo>
                  <a:pt x="1822331" y="3481456"/>
                  <a:pt x="1886126" y="3510769"/>
                  <a:pt x="1919508" y="3568587"/>
                </a:cubicBezTo>
                <a:cubicBezTo>
                  <a:pt x="1964017" y="3645679"/>
                  <a:pt x="1937603" y="3744256"/>
                  <a:pt x="1860512" y="3788765"/>
                </a:cubicBezTo>
                <a:cubicBezTo>
                  <a:pt x="1783420" y="3833274"/>
                  <a:pt x="1684844" y="3806860"/>
                  <a:pt x="1640334" y="3729768"/>
                </a:cubicBezTo>
                <a:cubicBezTo>
                  <a:pt x="1595825" y="3652677"/>
                  <a:pt x="1622238" y="3554100"/>
                  <a:pt x="1699331" y="3509591"/>
                </a:cubicBezTo>
                <a:cubicBezTo>
                  <a:pt x="1718604" y="3498464"/>
                  <a:pt x="1739219" y="3491769"/>
                  <a:pt x="1759997" y="3489191"/>
                </a:cubicBezTo>
                <a:close/>
                <a:moveTo>
                  <a:pt x="0" y="0"/>
                </a:moveTo>
                <a:lnTo>
                  <a:pt x="3761741" y="0"/>
                </a:lnTo>
                <a:lnTo>
                  <a:pt x="3681829" y="50256"/>
                </a:lnTo>
                <a:cubicBezTo>
                  <a:pt x="3438848" y="191089"/>
                  <a:pt x="3181881" y="311202"/>
                  <a:pt x="2937684" y="451413"/>
                </a:cubicBezTo>
                <a:cubicBezTo>
                  <a:pt x="2479845" y="715229"/>
                  <a:pt x="2214753" y="1139058"/>
                  <a:pt x="2372686" y="1727662"/>
                </a:cubicBezTo>
                <a:cubicBezTo>
                  <a:pt x="2431549" y="1947175"/>
                  <a:pt x="2491082" y="2185236"/>
                  <a:pt x="2465529" y="2404960"/>
                </a:cubicBezTo>
                <a:cubicBezTo>
                  <a:pt x="2399653" y="2971510"/>
                  <a:pt x="2011160" y="3315831"/>
                  <a:pt x="1386395" y="3432457"/>
                </a:cubicBezTo>
                <a:cubicBezTo>
                  <a:pt x="1135728" y="3479297"/>
                  <a:pt x="864140" y="3520006"/>
                  <a:pt x="717407" y="3749372"/>
                </a:cubicBezTo>
                <a:cubicBezTo>
                  <a:pt x="559240" y="3996927"/>
                  <a:pt x="433133" y="4268292"/>
                  <a:pt x="322998" y="4542230"/>
                </a:cubicBezTo>
                <a:cubicBezTo>
                  <a:pt x="247175" y="4731198"/>
                  <a:pt x="151079" y="4898056"/>
                  <a:pt x="7948" y="5025561"/>
                </a:cubicBezTo>
                <a:lnTo>
                  <a:pt x="0" y="50319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xmlns="" id="{8509A13B-4750-4C28-974C-8E9C13C5B0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555816" y="-1555812"/>
            <a:ext cx="6858000" cy="9969624"/>
          </a:xfrm>
          <a:prstGeom prst="rect">
            <a:avLst/>
          </a:prstGeom>
          <a:gradFill>
            <a:gsLst>
              <a:gs pos="41000">
                <a:srgbClr val="000000">
                  <a:alpha val="50000"/>
                </a:srgbClr>
              </a:gs>
              <a:gs pos="100000">
                <a:srgbClr val="000000">
                  <a:alpha val="0"/>
                </a:srgbClr>
              </a:gs>
              <a:gs pos="0">
                <a:schemeClr val="tx1"/>
              </a:gs>
              <a:gs pos="0">
                <a:srgbClr val="000000">
                  <a:alpha val="5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0BE0620-F557-44C9-9F86-0D29C295B268}"/>
              </a:ext>
            </a:extLst>
          </p:cNvPr>
          <p:cNvSpPr>
            <a:spLocks noGrp="1"/>
          </p:cNvSpPr>
          <p:nvPr>
            <p:ph type="title"/>
          </p:nvPr>
        </p:nvSpPr>
        <p:spPr>
          <a:xfrm>
            <a:off x="558800" y="-1251925"/>
            <a:ext cx="5636078" cy="4606961"/>
          </a:xfrm>
        </p:spPr>
        <p:txBody>
          <a:bodyPr vert="horz" lIns="91440" tIns="45720" rIns="91440" bIns="45720" rtlCol="0" anchor="ctr">
            <a:normAutofit/>
          </a:bodyPr>
          <a:lstStyle/>
          <a:p>
            <a:r>
              <a:rPr lang="en-US" sz="4600">
                <a:solidFill>
                  <a:srgbClr val="FFFFFF"/>
                </a:solidFill>
                <a:latin typeface="Eras Bold ITC"/>
                <a:cs typeface="Aharoni"/>
              </a:rPr>
              <a:t>FUTURE ENHANCEMENTS</a:t>
            </a:r>
          </a:p>
        </p:txBody>
      </p:sp>
      <p:sp>
        <p:nvSpPr>
          <p:cNvPr id="4" name="TextBox 3">
            <a:extLst>
              <a:ext uri="{FF2B5EF4-FFF2-40B4-BE49-F238E27FC236}">
                <a16:creationId xmlns:a16="http://schemas.microsoft.com/office/drawing/2014/main" xmlns="" id="{7739572C-34C6-466D-BC23-FF768D73E505}"/>
              </a:ext>
            </a:extLst>
          </p:cNvPr>
          <p:cNvSpPr txBox="1"/>
          <p:nvPr/>
        </p:nvSpPr>
        <p:spPr>
          <a:xfrm>
            <a:off x="558800" y="2235730"/>
            <a:ext cx="8316685" cy="39412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Ø"/>
            </a:pPr>
            <a:r>
              <a:rPr lang="en-US" sz="2800" i="1">
                <a:solidFill>
                  <a:schemeClr val="bg1"/>
                </a:solidFill>
                <a:ea typeface="+mn-lt"/>
                <a:cs typeface="+mn-lt"/>
              </a:rPr>
              <a:t>This algorithm deals only with single patient and can be extended to multiple doctors and multiple patients.</a:t>
            </a:r>
            <a:endParaRPr lang="en-US" sz="2800" i="1">
              <a:solidFill>
                <a:schemeClr val="bg1"/>
              </a:solidFill>
            </a:endParaRPr>
          </a:p>
          <a:p>
            <a:pPr marL="457200" indent="-457200">
              <a:buFont typeface="Wingdings"/>
              <a:buChar char="Ø"/>
            </a:pPr>
            <a:r>
              <a:rPr lang="en-US" sz="2800" i="1">
                <a:solidFill>
                  <a:schemeClr val="bg1"/>
                </a:solidFill>
                <a:ea typeface="+mn-lt"/>
                <a:cs typeface="+mn-lt"/>
              </a:rPr>
              <a:t>￼ In future, we can also design PC software to analyze this received signal and generate the report and this can be sent back to the doctor.</a:t>
            </a:r>
            <a:endParaRPr lang="en-US" sz="2800" i="1">
              <a:solidFill>
                <a:schemeClr val="bg1"/>
              </a:solidFill>
            </a:endParaRPr>
          </a:p>
          <a:p>
            <a:pPr marL="457200" indent="-457200">
              <a:buFont typeface="Wingdings"/>
              <a:buChar char="Ø"/>
            </a:pPr>
            <a:r>
              <a:rPr lang="en-US" sz="2800" i="1">
                <a:solidFill>
                  <a:schemeClr val="bg1"/>
                </a:solidFill>
                <a:ea typeface="+mn-lt"/>
                <a:cs typeface="+mn-lt"/>
              </a:rPr>
              <a:t>￼ With the connection established between two ends we can also send patient's body temperature, blood pressure to doctor's side.</a:t>
            </a:r>
            <a:endParaRPr lang="en-US" sz="2800" i="1">
              <a:solidFill>
                <a:schemeClr val="bg1"/>
              </a:solidFill>
            </a:endParaRPr>
          </a:p>
        </p:txBody>
      </p:sp>
    </p:spTree>
    <p:extLst>
      <p:ext uri="{BB962C8B-B14F-4D97-AF65-F5344CB8AC3E}">
        <p14:creationId xmlns:p14="http://schemas.microsoft.com/office/powerpoint/2010/main" val="2899615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42E603F-28B7-4831-BF23-65FBAB13D5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4D39700F-2B10-4402-A7DD-06EE224588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xmlns="" id="{68CA250C-CF5A-4736-9249-D6111F7C55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lose-up of people shaking hands&#10;&#10;Description automatically generated">
            <a:extLst>
              <a:ext uri="{FF2B5EF4-FFF2-40B4-BE49-F238E27FC236}">
                <a16:creationId xmlns:a16="http://schemas.microsoft.com/office/drawing/2014/main" xmlns="" id="{1705A75D-28F3-4C4A-A2DD-352B9B4E1D2D}"/>
              </a:ext>
            </a:extLst>
          </p:cNvPr>
          <p:cNvPicPr>
            <a:picLocks noGrp="1" noChangeAspect="1"/>
          </p:cNvPicPr>
          <p:nvPr>
            <p:ph idx="1"/>
          </p:nvPr>
        </p:nvPicPr>
        <p:blipFill rotWithShape="1">
          <a:blip r:embed="rId2"/>
          <a:srcRect t="6738" r="-1" b="8970"/>
          <a:stretch/>
        </p:blipFill>
        <p:spPr>
          <a:xfrm>
            <a:off x="20" y="10"/>
            <a:ext cx="12188932" cy="6857990"/>
          </a:xfrm>
          <a:prstGeom prst="rect">
            <a:avLst/>
          </a:prstGeom>
        </p:spPr>
      </p:pic>
      <p:sp>
        <p:nvSpPr>
          <p:cNvPr id="5" name="TextBox 4">
            <a:extLst>
              <a:ext uri="{FF2B5EF4-FFF2-40B4-BE49-F238E27FC236}">
                <a16:creationId xmlns:a16="http://schemas.microsoft.com/office/drawing/2014/main" xmlns="" id="{0ED3119C-398A-44C4-B253-B567F8725AF6}"/>
              </a:ext>
            </a:extLst>
          </p:cNvPr>
          <p:cNvSpPr txBox="1"/>
          <p:nvPr/>
        </p:nvSpPr>
        <p:spPr>
          <a:xfrm>
            <a:off x="325862" y="1081570"/>
            <a:ext cx="644434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u="sng">
                <a:solidFill>
                  <a:srgbClr val="0070C0"/>
                </a:solidFill>
                <a:latin typeface="Berlin Sans FB Demi"/>
              </a:rPr>
              <a:t>T</a:t>
            </a:r>
            <a:r>
              <a:rPr lang="en-US" sz="4400" u="sng">
                <a:solidFill>
                  <a:srgbClr val="00B0F0"/>
                </a:solidFill>
                <a:latin typeface="Berlin Sans FB Demi"/>
              </a:rPr>
              <a:t>E</a:t>
            </a:r>
            <a:r>
              <a:rPr lang="en-US" sz="4400" u="sng">
                <a:solidFill>
                  <a:srgbClr val="0070C0"/>
                </a:solidFill>
                <a:latin typeface="Berlin Sans FB Demi"/>
              </a:rPr>
              <a:t>A</a:t>
            </a:r>
            <a:r>
              <a:rPr lang="en-US" sz="4400" u="sng">
                <a:solidFill>
                  <a:srgbClr val="00B0F0"/>
                </a:solidFill>
                <a:latin typeface="Berlin Sans FB Demi"/>
              </a:rPr>
              <a:t>M</a:t>
            </a:r>
            <a:r>
              <a:rPr lang="en-US" sz="4400" u="sng">
                <a:solidFill>
                  <a:srgbClr val="0070C0"/>
                </a:solidFill>
                <a:latin typeface="Berlin Sans FB Demi"/>
              </a:rPr>
              <a:t> C</a:t>
            </a:r>
            <a:r>
              <a:rPr lang="en-US" sz="4400" u="sng">
                <a:solidFill>
                  <a:srgbClr val="00B0F0"/>
                </a:solidFill>
                <a:latin typeface="Berlin Sans FB Demi"/>
              </a:rPr>
              <a:t>O</a:t>
            </a:r>
            <a:r>
              <a:rPr lang="en-US" sz="4400" u="sng">
                <a:solidFill>
                  <a:srgbClr val="0070C0"/>
                </a:solidFill>
                <a:latin typeface="Berlin Sans FB Demi"/>
              </a:rPr>
              <a:t>N</a:t>
            </a:r>
            <a:r>
              <a:rPr lang="en-US" sz="4400" u="sng">
                <a:solidFill>
                  <a:srgbClr val="00B0F0"/>
                </a:solidFill>
                <a:latin typeface="Berlin Sans FB Demi"/>
              </a:rPr>
              <a:t>T</a:t>
            </a:r>
            <a:r>
              <a:rPr lang="en-US" sz="4400" u="sng">
                <a:solidFill>
                  <a:srgbClr val="0070C0"/>
                </a:solidFill>
                <a:latin typeface="Berlin Sans FB Demi"/>
              </a:rPr>
              <a:t>R</a:t>
            </a:r>
            <a:r>
              <a:rPr lang="en-US" sz="4400" u="sng">
                <a:solidFill>
                  <a:srgbClr val="00B0F0"/>
                </a:solidFill>
                <a:latin typeface="Berlin Sans FB Demi"/>
              </a:rPr>
              <a:t>I</a:t>
            </a:r>
            <a:r>
              <a:rPr lang="en-US" sz="4400" u="sng">
                <a:solidFill>
                  <a:srgbClr val="0070C0"/>
                </a:solidFill>
                <a:latin typeface="Berlin Sans FB Demi"/>
              </a:rPr>
              <a:t>B</a:t>
            </a:r>
            <a:r>
              <a:rPr lang="en-US" sz="4400" u="sng">
                <a:solidFill>
                  <a:srgbClr val="00B0F0"/>
                </a:solidFill>
                <a:latin typeface="Berlin Sans FB Demi"/>
              </a:rPr>
              <a:t>U</a:t>
            </a:r>
            <a:r>
              <a:rPr lang="en-US" sz="4400" u="sng">
                <a:solidFill>
                  <a:srgbClr val="0070C0"/>
                </a:solidFill>
                <a:latin typeface="Berlin Sans FB Demi"/>
              </a:rPr>
              <a:t>T</a:t>
            </a:r>
            <a:r>
              <a:rPr lang="en-US" sz="4400" u="sng">
                <a:solidFill>
                  <a:srgbClr val="00B0F0"/>
                </a:solidFill>
                <a:latin typeface="Berlin Sans FB Demi"/>
              </a:rPr>
              <a:t>I</a:t>
            </a:r>
            <a:r>
              <a:rPr lang="en-US" sz="4400" u="sng">
                <a:solidFill>
                  <a:srgbClr val="0070C0"/>
                </a:solidFill>
                <a:latin typeface="Berlin Sans FB Demi"/>
              </a:rPr>
              <a:t>O</a:t>
            </a:r>
            <a:r>
              <a:rPr lang="en-US" sz="4400" u="sng">
                <a:solidFill>
                  <a:srgbClr val="00B0F0"/>
                </a:solidFill>
                <a:latin typeface="Berlin Sans FB Demi"/>
              </a:rPr>
              <a:t>N</a:t>
            </a:r>
          </a:p>
        </p:txBody>
      </p:sp>
      <p:sp>
        <p:nvSpPr>
          <p:cNvPr id="6" name="TextBox 5">
            <a:extLst>
              <a:ext uri="{FF2B5EF4-FFF2-40B4-BE49-F238E27FC236}">
                <a16:creationId xmlns:a16="http://schemas.microsoft.com/office/drawing/2014/main" xmlns="" id="{C3158FA9-3054-4075-9216-9744AD4AA4E6}"/>
              </a:ext>
            </a:extLst>
          </p:cNvPr>
          <p:cNvSpPr txBox="1"/>
          <p:nvPr/>
        </p:nvSpPr>
        <p:spPr>
          <a:xfrm>
            <a:off x="261447" y="2364214"/>
            <a:ext cx="7518399" cy="5475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Aft>
                <a:spcPts val="600"/>
              </a:spcAft>
            </a:pPr>
            <a:r>
              <a:rPr lang="en-US" sz="2400" i="1" u="sng" dirty="0">
                <a:solidFill>
                  <a:srgbClr val="0070C0"/>
                </a:solidFill>
                <a:latin typeface="Amasis MT Pro Medium"/>
              </a:rPr>
              <a:t>Electronics and Coding</a:t>
            </a:r>
            <a:r>
              <a:rPr lang="en-US" sz="2400" dirty="0">
                <a:solidFill>
                  <a:srgbClr val="0070C0"/>
                </a:solidFill>
              </a:rPr>
              <a:t> </a:t>
            </a:r>
            <a:r>
              <a:rPr lang="en-US" sz="2400" dirty="0"/>
              <a:t> :  </a:t>
            </a:r>
            <a:r>
              <a:rPr lang="en-US" sz="2400" i="1" dirty="0" err="1"/>
              <a:t>Telu</a:t>
            </a:r>
            <a:r>
              <a:rPr lang="en-US" sz="2400" i="1" dirty="0"/>
              <a:t> </a:t>
            </a:r>
            <a:r>
              <a:rPr lang="en-US" sz="2400" i="1" dirty="0" err="1"/>
              <a:t>Amrutha</a:t>
            </a:r>
            <a:r>
              <a:rPr lang="en-US" sz="2400" i="1" dirty="0"/>
              <a:t> </a:t>
            </a:r>
            <a:r>
              <a:rPr lang="en-US" sz="2400" i="1" dirty="0" err="1"/>
              <a:t>Varshini</a:t>
            </a:r>
            <a:r>
              <a:rPr lang="en-US" sz="2400" i="1" dirty="0"/>
              <a:t> </a:t>
            </a:r>
            <a:br>
              <a:rPr lang="en-US" sz="2400" i="1" dirty="0"/>
            </a:br>
            <a:endParaRPr lang="en-US" sz="2400" i="1" dirty="0">
              <a:ea typeface="+mn-lt"/>
              <a:cs typeface="+mn-lt"/>
            </a:endParaRPr>
          </a:p>
          <a:p>
            <a:pPr>
              <a:lnSpc>
                <a:spcPct val="110000"/>
              </a:lnSpc>
              <a:spcAft>
                <a:spcPts val="600"/>
              </a:spcAft>
            </a:pPr>
            <a:r>
              <a:rPr lang="en-US" sz="2400" i="1" u="sng" dirty="0">
                <a:solidFill>
                  <a:srgbClr val="0070C0"/>
                </a:solidFill>
                <a:latin typeface="Amasis MT Pro Medium"/>
              </a:rPr>
              <a:t>Presentation Making</a:t>
            </a:r>
            <a:r>
              <a:rPr lang="en-US" sz="2400" u="sng" dirty="0">
                <a:solidFill>
                  <a:srgbClr val="0070C0"/>
                </a:solidFill>
                <a:latin typeface="Avenir Next LT Pro"/>
              </a:rPr>
              <a:t> </a:t>
            </a:r>
            <a:r>
              <a:rPr lang="en-US" sz="2400" i="1" u="sng" dirty="0">
                <a:solidFill>
                  <a:srgbClr val="0070C0"/>
                </a:solidFill>
                <a:latin typeface="Amasis MT Pro Medium"/>
              </a:rPr>
              <a:t>and </a:t>
            </a:r>
            <a:endParaRPr lang="en-US" sz="2400" u="sng" dirty="0">
              <a:solidFill>
                <a:srgbClr val="262626"/>
              </a:solidFill>
              <a:latin typeface="Avenir Next LT Pro"/>
            </a:endParaRPr>
          </a:p>
          <a:p>
            <a:pPr>
              <a:lnSpc>
                <a:spcPct val="110000"/>
              </a:lnSpc>
              <a:spcAft>
                <a:spcPts val="600"/>
              </a:spcAft>
            </a:pPr>
            <a:r>
              <a:rPr lang="en-US" sz="2400" i="1" u="sng" dirty="0">
                <a:solidFill>
                  <a:srgbClr val="0070C0"/>
                </a:solidFill>
                <a:latin typeface="Amasis MT Pro Medium"/>
              </a:rPr>
              <a:t>Info about Sensors</a:t>
            </a:r>
            <a:r>
              <a:rPr lang="en-US" sz="2400" i="1" dirty="0">
                <a:solidFill>
                  <a:srgbClr val="0070C0"/>
                </a:solidFill>
                <a:latin typeface="Amasis MT Pro Medium"/>
              </a:rPr>
              <a:t>  </a:t>
            </a:r>
            <a:r>
              <a:rPr lang="en-US" sz="2400" dirty="0"/>
              <a:t>        : </a:t>
            </a:r>
            <a:r>
              <a:rPr lang="en-US" sz="2400" i="1" dirty="0" err="1"/>
              <a:t>Kolathuru</a:t>
            </a:r>
            <a:r>
              <a:rPr lang="en-US" sz="2400" i="1" dirty="0"/>
              <a:t> Vishnu </a:t>
            </a:r>
            <a:r>
              <a:rPr lang="en-US" sz="2400" i="1" dirty="0" err="1"/>
              <a:t>Vardhan</a:t>
            </a:r>
            <a:r>
              <a:rPr lang="en-US" sz="2400" i="1" dirty="0"/>
              <a:t/>
            </a:r>
            <a:br>
              <a:rPr lang="en-US" sz="2400" i="1" dirty="0"/>
            </a:br>
            <a:r>
              <a:rPr lang="en-US" sz="2400" i="1" dirty="0"/>
              <a:t/>
            </a:r>
            <a:br>
              <a:rPr lang="en-US" sz="2400" i="1" dirty="0"/>
            </a:br>
            <a:r>
              <a:rPr lang="en-US" sz="2400" i="1" u="sng" dirty="0">
                <a:solidFill>
                  <a:srgbClr val="0070C0"/>
                </a:solidFill>
                <a:latin typeface="Amasis MT Pro Medium"/>
              </a:rPr>
              <a:t>Hardware Assembly</a:t>
            </a:r>
            <a:r>
              <a:rPr lang="en-US" sz="2400" dirty="0">
                <a:solidFill>
                  <a:srgbClr val="0070C0"/>
                </a:solidFill>
              </a:rPr>
              <a:t> </a:t>
            </a:r>
            <a:r>
              <a:rPr lang="en-US" sz="2400" dirty="0" smtClean="0"/>
              <a:t> </a:t>
            </a:r>
            <a:r>
              <a:rPr lang="en-US" sz="2400" dirty="0"/>
              <a:t>     :  </a:t>
            </a:r>
            <a:r>
              <a:rPr lang="en-US" sz="2400" i="1" dirty="0"/>
              <a:t>Cherukuri Tapaswini </a:t>
            </a:r>
            <a:br>
              <a:rPr lang="en-US" sz="2400" i="1" dirty="0"/>
            </a:br>
            <a:r>
              <a:rPr lang="en-US" sz="2400" i="1" dirty="0"/>
              <a:t/>
            </a:r>
            <a:br>
              <a:rPr lang="en-US" sz="2400" i="1" dirty="0"/>
            </a:br>
            <a:r>
              <a:rPr lang="en-US" sz="2400" i="1" u="sng" dirty="0">
                <a:solidFill>
                  <a:srgbClr val="0070C0"/>
                </a:solidFill>
                <a:latin typeface="Amasis MT Pro Medium"/>
              </a:rPr>
              <a:t>Proteus stimulation</a:t>
            </a:r>
            <a:r>
              <a:rPr lang="en-US" sz="2400" dirty="0">
                <a:solidFill>
                  <a:srgbClr val="0070C0"/>
                </a:solidFill>
              </a:rPr>
              <a:t>  </a:t>
            </a:r>
            <a:r>
              <a:rPr lang="en-US" sz="2400" dirty="0"/>
              <a:t>      : </a:t>
            </a:r>
            <a:r>
              <a:rPr lang="en-US" sz="2400" i="1" dirty="0" err="1"/>
              <a:t>Thummalapelli</a:t>
            </a:r>
            <a:r>
              <a:rPr lang="en-US" sz="2400" i="1" dirty="0"/>
              <a:t>  </a:t>
            </a:r>
            <a:r>
              <a:rPr lang="en-US" sz="2400" i="1" dirty="0" err="1"/>
              <a:t>Jeevan</a:t>
            </a:r>
            <a:r>
              <a:rPr lang="en-US" sz="2400" i="1" dirty="0"/>
              <a:t>                                                                      Kumar                                                                                                 </a:t>
            </a:r>
            <a:r>
              <a:rPr lang="en-US" sz="2400" dirty="0"/>
              <a:t>                                                </a:t>
            </a:r>
            <a:endParaRPr lang="en-US" sz="2400" dirty="0">
              <a:ea typeface="+mn-lt"/>
              <a:cs typeface="+mn-lt"/>
            </a:endParaRPr>
          </a:p>
          <a:p>
            <a:pPr algn="l"/>
            <a:endParaRPr lang="en-US" dirty="0"/>
          </a:p>
        </p:txBody>
      </p:sp>
    </p:spTree>
    <p:extLst>
      <p:ext uri="{BB962C8B-B14F-4D97-AF65-F5344CB8AC3E}">
        <p14:creationId xmlns:p14="http://schemas.microsoft.com/office/powerpoint/2010/main" val="1440122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xmlns="" id="{042E603F-28B7-4831-BF23-65FBAB13D5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9">
            <a:extLst>
              <a:ext uri="{FF2B5EF4-FFF2-40B4-BE49-F238E27FC236}">
                <a16:creationId xmlns:a16="http://schemas.microsoft.com/office/drawing/2014/main" xmlns="" id="{4D39700F-2B10-4402-A7DD-06EE224588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Background Fill">
            <a:extLst>
              <a:ext uri="{FF2B5EF4-FFF2-40B4-BE49-F238E27FC236}">
                <a16:creationId xmlns:a16="http://schemas.microsoft.com/office/drawing/2014/main" xmlns="" id="{68CA250C-CF5A-4736-9249-D6111F7C55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Background Fill">
            <a:extLst>
              <a:ext uri="{FF2B5EF4-FFF2-40B4-BE49-F238E27FC236}">
                <a16:creationId xmlns:a16="http://schemas.microsoft.com/office/drawing/2014/main" xmlns="" id="{03FBC970-8DCC-4E64-B5E9-8903D562A6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0">
            <a:extLst>
              <a:ext uri="{FF2B5EF4-FFF2-40B4-BE49-F238E27FC236}">
                <a16:creationId xmlns:a16="http://schemas.microsoft.com/office/drawing/2014/main" xmlns="" id="{B9576750-66B1-4367-A76D-0A1A7A172C61}"/>
              </a:ext>
            </a:extLst>
          </p:cNvPr>
          <p:cNvPicPr>
            <a:picLocks noChangeAspect="1"/>
          </p:cNvPicPr>
          <p:nvPr/>
        </p:nvPicPr>
        <p:blipFill rotWithShape="1">
          <a:blip r:embed="rId2"/>
          <a:srcRect l="2609" b="-186"/>
          <a:stretch/>
        </p:blipFill>
        <p:spPr>
          <a:xfrm>
            <a:off x="159835" y="1338980"/>
            <a:ext cx="11959784" cy="4412279"/>
          </a:xfrm>
          <a:prstGeom prst="rect">
            <a:avLst/>
          </a:prstGeom>
        </p:spPr>
      </p:pic>
    </p:spTree>
    <p:extLst>
      <p:ext uri="{BB962C8B-B14F-4D97-AF65-F5344CB8AC3E}">
        <p14:creationId xmlns:p14="http://schemas.microsoft.com/office/powerpoint/2010/main" val="272789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D831F6DC-E0C4-494B-A59F-BE53B669710D}"/>
              </a:ext>
            </a:extLst>
          </p:cNvPr>
          <p:cNvSpPr>
            <a:spLocks noGrp="1"/>
          </p:cNvSpPr>
          <p:nvPr>
            <p:ph type="title"/>
          </p:nvPr>
        </p:nvSpPr>
        <p:spPr>
          <a:xfrm>
            <a:off x="185783" y="3983820"/>
            <a:ext cx="6401435" cy="1314348"/>
          </a:xfrm>
        </p:spPr>
        <p:txBody>
          <a:bodyPr anchor="ctr">
            <a:normAutofit/>
          </a:bodyPr>
          <a:lstStyle/>
          <a:p>
            <a:r>
              <a:rPr lang="en-US" u="sng">
                <a:solidFill>
                  <a:srgbClr val="002060"/>
                </a:solidFill>
                <a:latin typeface="Berlin Sans FB Demi"/>
              </a:rPr>
              <a:t>Components required</a:t>
            </a:r>
          </a:p>
        </p:txBody>
      </p:sp>
      <p:sp>
        <p:nvSpPr>
          <p:cNvPr id="3" name="Content Placeholder 2">
            <a:extLst>
              <a:ext uri="{FF2B5EF4-FFF2-40B4-BE49-F238E27FC236}">
                <a16:creationId xmlns:a16="http://schemas.microsoft.com/office/drawing/2014/main" xmlns="" id="{6CC7EB53-8681-4FF5-8DF9-3A5288940B0C}"/>
              </a:ext>
            </a:extLst>
          </p:cNvPr>
          <p:cNvSpPr>
            <a:spLocks noGrp="1"/>
          </p:cNvSpPr>
          <p:nvPr>
            <p:ph idx="1"/>
          </p:nvPr>
        </p:nvSpPr>
        <p:spPr>
          <a:xfrm>
            <a:off x="6584441" y="3357211"/>
            <a:ext cx="4052236" cy="3877123"/>
          </a:xfrm>
        </p:spPr>
        <p:txBody>
          <a:bodyPr vert="horz" lIns="91440" tIns="45720" rIns="91440" bIns="45720" rtlCol="0" anchor="ctr">
            <a:normAutofit lnSpcReduction="10000"/>
          </a:bodyPr>
          <a:lstStyle/>
          <a:p>
            <a:pPr marL="457200" indent="-457200">
              <a:lnSpc>
                <a:spcPct val="100000"/>
              </a:lnSpc>
              <a:buFont typeface="Wingdings" panose="020B0504020202020204" pitchFamily="34" charset="0"/>
              <a:buChar char="Ø"/>
            </a:pPr>
            <a:r>
              <a:rPr lang="en-US" sz="2800" i="1">
                <a:solidFill>
                  <a:srgbClr val="0070C0"/>
                </a:solidFill>
                <a:latin typeface="Aharoni"/>
                <a:cs typeface="Aharoni"/>
              </a:rPr>
              <a:t>ARDUINO UNO         </a:t>
            </a:r>
          </a:p>
          <a:p>
            <a:pPr marL="457200" indent="-457200">
              <a:lnSpc>
                <a:spcPct val="100000"/>
              </a:lnSpc>
              <a:buFont typeface="Wingdings" panose="020B0504020202020204" pitchFamily="34" charset="0"/>
              <a:buChar char="Ø"/>
            </a:pPr>
            <a:r>
              <a:rPr lang="en-US" sz="2800" i="1">
                <a:solidFill>
                  <a:srgbClr val="0070C0"/>
                </a:solidFill>
                <a:latin typeface="Aharoni"/>
                <a:cs typeface="Aharoni"/>
              </a:rPr>
              <a:t>Pulse and Heartbeat Sensor (MAX30100)</a:t>
            </a:r>
            <a:endParaRPr lang="en-US" sz="2800">
              <a:solidFill>
                <a:srgbClr val="0070C0"/>
              </a:solidFill>
              <a:latin typeface="Aharoni"/>
              <a:cs typeface="Aharoni"/>
            </a:endParaRPr>
          </a:p>
          <a:p>
            <a:pPr marL="457200" indent="-457200">
              <a:lnSpc>
                <a:spcPct val="100000"/>
              </a:lnSpc>
              <a:buFont typeface="Wingdings" panose="020B0504020202020204" pitchFamily="34" charset="0"/>
              <a:buChar char="Ø"/>
            </a:pPr>
            <a:r>
              <a:rPr lang="en-US" sz="2800" i="1">
                <a:solidFill>
                  <a:srgbClr val="0070C0"/>
                </a:solidFill>
                <a:latin typeface="Aharoni"/>
                <a:cs typeface="Aharoni"/>
              </a:rPr>
              <a:t>LCD Screen</a:t>
            </a:r>
            <a:endParaRPr lang="en-US" sz="2800">
              <a:solidFill>
                <a:srgbClr val="0070C0"/>
              </a:solidFill>
              <a:latin typeface="Aharoni"/>
              <a:cs typeface="Aharoni"/>
            </a:endParaRPr>
          </a:p>
          <a:p>
            <a:pPr marL="457200" indent="-457200">
              <a:lnSpc>
                <a:spcPct val="100000"/>
              </a:lnSpc>
              <a:buFont typeface="Wingdings" panose="020B0504020202020204" pitchFamily="34" charset="0"/>
              <a:buChar char="Ø"/>
            </a:pPr>
            <a:r>
              <a:rPr lang="en-US" sz="2800" i="1">
                <a:solidFill>
                  <a:srgbClr val="0070C0"/>
                </a:solidFill>
                <a:latin typeface="Aharoni"/>
                <a:cs typeface="Aharoni"/>
              </a:rPr>
              <a:t>Bread Board</a:t>
            </a:r>
            <a:endParaRPr lang="en-US" sz="2800">
              <a:solidFill>
                <a:srgbClr val="0070C0"/>
              </a:solidFill>
              <a:latin typeface="Aharoni"/>
              <a:cs typeface="Aharoni"/>
            </a:endParaRPr>
          </a:p>
          <a:p>
            <a:pPr marL="457200" indent="-457200">
              <a:lnSpc>
                <a:spcPct val="100000"/>
              </a:lnSpc>
              <a:buFont typeface="Wingdings" panose="020B0504020202020204" pitchFamily="34" charset="0"/>
              <a:buChar char="Ø"/>
            </a:pPr>
            <a:r>
              <a:rPr lang="en-US" sz="2800" i="1">
                <a:solidFill>
                  <a:srgbClr val="0070C0"/>
                </a:solidFill>
                <a:latin typeface="Aharoni"/>
                <a:cs typeface="Aharoni"/>
              </a:rPr>
              <a:t>Connecting wires</a:t>
            </a:r>
          </a:p>
          <a:p>
            <a:pPr>
              <a:lnSpc>
                <a:spcPct val="100000"/>
              </a:lnSpc>
            </a:pPr>
            <a:r>
              <a:rPr lang="en-US" sz="2800" i="1">
                <a:solidFill>
                  <a:srgbClr val="0070C0"/>
                </a:solidFill>
                <a:latin typeface="Aharoni"/>
                <a:cs typeface="Aharoni"/>
              </a:rPr>
              <a:t>   </a:t>
            </a:r>
            <a:r>
              <a:rPr lang="en-US" sz="2800" i="1">
                <a:latin typeface="Aharoni"/>
                <a:cs typeface="Aharoni"/>
              </a:rPr>
              <a:t/>
            </a:r>
            <a:br>
              <a:rPr lang="en-US" sz="2800" i="1">
                <a:latin typeface="Aharoni"/>
                <a:cs typeface="Aharoni"/>
              </a:rPr>
            </a:br>
            <a:endParaRPr lang="en-US">
              <a:solidFill>
                <a:srgbClr val="0070C0"/>
              </a:solidFill>
              <a:latin typeface="Aharoni"/>
              <a:cs typeface="Aharoni"/>
            </a:endParaRPr>
          </a:p>
        </p:txBody>
      </p:sp>
      <p:pic>
        <p:nvPicPr>
          <p:cNvPr id="5" name="Picture 4" descr="Electronics protoboard">
            <a:extLst>
              <a:ext uri="{FF2B5EF4-FFF2-40B4-BE49-F238E27FC236}">
                <a16:creationId xmlns:a16="http://schemas.microsoft.com/office/drawing/2014/main" xmlns="" id="{37D6786B-A8F6-425F-8533-D86DC42721FE}"/>
              </a:ext>
            </a:extLst>
          </p:cNvPr>
          <p:cNvPicPr>
            <a:picLocks noChangeAspect="1"/>
          </p:cNvPicPr>
          <p:nvPr/>
        </p:nvPicPr>
        <p:blipFill rotWithShape="1">
          <a:blip r:embed="rId2"/>
          <a:srcRect t="45746" r="-2" b="3049"/>
          <a:stretch/>
        </p:blipFill>
        <p:spPr>
          <a:xfrm>
            <a:off x="20" y="-394250"/>
            <a:ext cx="12191980" cy="3368323"/>
          </a:xfrm>
          <a:custGeom>
            <a:avLst/>
            <a:gdLst/>
            <a:ahLst/>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p:spPr>
      </p:pic>
    </p:spTree>
    <p:extLst>
      <p:ext uri="{BB962C8B-B14F-4D97-AF65-F5344CB8AC3E}">
        <p14:creationId xmlns:p14="http://schemas.microsoft.com/office/powerpoint/2010/main" val="89910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electronics, circuit&#10;&#10;Description automatically generated">
            <a:extLst>
              <a:ext uri="{FF2B5EF4-FFF2-40B4-BE49-F238E27FC236}">
                <a16:creationId xmlns:a16="http://schemas.microsoft.com/office/drawing/2014/main" xmlns="" id="{9C4C177F-2F11-4B31-AB62-24451DF3F91E}"/>
              </a:ext>
            </a:extLst>
          </p:cNvPr>
          <p:cNvPicPr>
            <a:picLocks noChangeAspect="1"/>
          </p:cNvPicPr>
          <p:nvPr/>
        </p:nvPicPr>
        <p:blipFill rotWithShape="1">
          <a:blip r:embed="rId2"/>
          <a:srcRect t="7362" r="2" b="9489"/>
          <a:stretch/>
        </p:blipFill>
        <p:spPr>
          <a:xfrm>
            <a:off x="4068750" y="124350"/>
            <a:ext cx="3826711" cy="3181966"/>
          </a:xfrm>
          <a:prstGeom prst="rect">
            <a:avLst/>
          </a:prstGeom>
        </p:spPr>
      </p:pic>
      <p:pic>
        <p:nvPicPr>
          <p:cNvPr id="6" name="Picture 6" descr="A picture containing text&#10;&#10;Description automatically generated">
            <a:extLst>
              <a:ext uri="{FF2B5EF4-FFF2-40B4-BE49-F238E27FC236}">
                <a16:creationId xmlns:a16="http://schemas.microsoft.com/office/drawing/2014/main" xmlns="" id="{5E8062B1-263E-4E6D-8AF0-BA111AE2810C}"/>
              </a:ext>
            </a:extLst>
          </p:cNvPr>
          <p:cNvPicPr>
            <a:picLocks noChangeAspect="1"/>
          </p:cNvPicPr>
          <p:nvPr/>
        </p:nvPicPr>
        <p:blipFill rotWithShape="1">
          <a:blip r:embed="rId3"/>
          <a:srcRect l="6728" r="2883" b="-4"/>
          <a:stretch/>
        </p:blipFill>
        <p:spPr>
          <a:xfrm>
            <a:off x="4096202" y="3589563"/>
            <a:ext cx="3826711" cy="3175314"/>
          </a:xfrm>
          <a:prstGeom prst="rect">
            <a:avLst/>
          </a:prstGeom>
        </p:spPr>
      </p:pic>
      <p:sp>
        <p:nvSpPr>
          <p:cNvPr id="10" name="TextBox 9">
            <a:extLst>
              <a:ext uri="{FF2B5EF4-FFF2-40B4-BE49-F238E27FC236}">
                <a16:creationId xmlns:a16="http://schemas.microsoft.com/office/drawing/2014/main" xmlns="" id="{F07F48DC-BA3C-4788-8623-87D615820A50}"/>
              </a:ext>
            </a:extLst>
          </p:cNvPr>
          <p:cNvSpPr txBox="1"/>
          <p:nvPr/>
        </p:nvSpPr>
        <p:spPr>
          <a:xfrm>
            <a:off x="4187190" y="136922"/>
            <a:ext cx="3230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xmlns="" id="{658F2F84-CC06-44D9-BA94-7ADE4F5F768A}"/>
              </a:ext>
            </a:extLst>
          </p:cNvPr>
          <p:cNvSpPr txBox="1"/>
          <p:nvPr/>
        </p:nvSpPr>
        <p:spPr>
          <a:xfrm>
            <a:off x="4187825" y="3629025"/>
            <a:ext cx="3708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Bread Board</a:t>
            </a:r>
          </a:p>
        </p:txBody>
      </p:sp>
      <p:sp>
        <p:nvSpPr>
          <p:cNvPr id="13" name="TextBox 12">
            <a:extLst>
              <a:ext uri="{FF2B5EF4-FFF2-40B4-BE49-F238E27FC236}">
                <a16:creationId xmlns:a16="http://schemas.microsoft.com/office/drawing/2014/main" xmlns="" id="{5A846DC3-0BCD-4F36-9336-4384B5701824}"/>
              </a:ext>
            </a:extLst>
          </p:cNvPr>
          <p:cNvSpPr txBox="1"/>
          <p:nvPr/>
        </p:nvSpPr>
        <p:spPr>
          <a:xfrm>
            <a:off x="4098431" y="138192"/>
            <a:ext cx="38811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ARDUINO UNO</a:t>
            </a:r>
          </a:p>
        </p:txBody>
      </p:sp>
      <p:sp>
        <p:nvSpPr>
          <p:cNvPr id="14" name="TextBox 1">
            <a:extLst>
              <a:ext uri="{FF2B5EF4-FFF2-40B4-BE49-F238E27FC236}">
                <a16:creationId xmlns:a16="http://schemas.microsoft.com/office/drawing/2014/main" xmlns="" id="{C80018BA-3E7D-4B31-BC11-57B78A12755B}"/>
              </a:ext>
            </a:extLst>
          </p:cNvPr>
          <p:cNvSpPr txBox="1"/>
          <p:nvPr/>
        </p:nvSpPr>
        <p:spPr>
          <a:xfrm flipH="1">
            <a:off x="8667419" y="74443"/>
            <a:ext cx="2701932"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venir Next LT Pro Light"/>
                <a:ea typeface="+mn-lt"/>
                <a:cs typeface="+mn-lt"/>
              </a:rPr>
              <a:t>LCD SCREEN (BPM and SPO2 values)</a:t>
            </a:r>
            <a:endParaRPr lang="en-US">
              <a:latin typeface="Avenir Next LT Pro Light"/>
              <a:ea typeface="+mn-lt"/>
              <a:cs typeface="+mn-lt"/>
            </a:endParaRPr>
          </a:p>
          <a:p>
            <a:r>
              <a:rPr lang="en-US"/>
              <a:t/>
            </a:r>
            <a:br>
              <a:rPr lang="en-US"/>
            </a:br>
            <a:endParaRPr lang="en-US"/>
          </a:p>
        </p:txBody>
      </p:sp>
      <p:sp>
        <p:nvSpPr>
          <p:cNvPr id="8" name="TextBox 7">
            <a:extLst>
              <a:ext uri="{FF2B5EF4-FFF2-40B4-BE49-F238E27FC236}">
                <a16:creationId xmlns:a16="http://schemas.microsoft.com/office/drawing/2014/main" xmlns="" id="{33EFE380-1B5E-48EC-B194-9479C339A2DE}"/>
              </a:ext>
            </a:extLst>
          </p:cNvPr>
          <p:cNvSpPr txBox="1"/>
          <p:nvPr/>
        </p:nvSpPr>
        <p:spPr>
          <a:xfrm>
            <a:off x="377371" y="333830"/>
            <a:ext cx="3345543"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 Pulse And Heartbeat Sensor (MAX30100)                               </a:t>
            </a:r>
            <a:endParaRPr lang="en-US" sz="2000"/>
          </a:p>
          <a:p>
            <a:r>
              <a:rPr lang="en-US"/>
              <a:t/>
            </a:r>
            <a:br>
              <a:rPr lang="en-US"/>
            </a:br>
            <a:endParaRPr lang="en-US"/>
          </a:p>
        </p:txBody>
      </p:sp>
      <p:pic>
        <p:nvPicPr>
          <p:cNvPr id="3" name="Picture 3">
            <a:extLst>
              <a:ext uri="{FF2B5EF4-FFF2-40B4-BE49-F238E27FC236}">
                <a16:creationId xmlns:a16="http://schemas.microsoft.com/office/drawing/2014/main" xmlns="" id="{FE15D64D-C79D-48F7-9430-308E99013DDF}"/>
              </a:ext>
            </a:extLst>
          </p:cNvPr>
          <p:cNvPicPr>
            <a:picLocks noChangeAspect="1"/>
          </p:cNvPicPr>
          <p:nvPr/>
        </p:nvPicPr>
        <p:blipFill>
          <a:blip r:embed="rId4"/>
          <a:stretch>
            <a:fillRect/>
          </a:stretch>
        </p:blipFill>
        <p:spPr>
          <a:xfrm>
            <a:off x="8679762" y="858162"/>
            <a:ext cx="2959229" cy="2453344"/>
          </a:xfrm>
          <a:prstGeom prst="rect">
            <a:avLst/>
          </a:prstGeom>
        </p:spPr>
      </p:pic>
      <p:pic>
        <p:nvPicPr>
          <p:cNvPr id="4" name="Picture 6" descr="A picture containing thread&#10;&#10;Description automatically generated">
            <a:extLst>
              <a:ext uri="{FF2B5EF4-FFF2-40B4-BE49-F238E27FC236}">
                <a16:creationId xmlns:a16="http://schemas.microsoft.com/office/drawing/2014/main" xmlns="" id="{293B8A42-EBAF-42BD-A31A-0D5288B855A2}"/>
              </a:ext>
            </a:extLst>
          </p:cNvPr>
          <p:cNvPicPr>
            <a:picLocks noChangeAspect="1"/>
          </p:cNvPicPr>
          <p:nvPr/>
        </p:nvPicPr>
        <p:blipFill>
          <a:blip r:embed="rId5"/>
          <a:stretch>
            <a:fillRect/>
          </a:stretch>
        </p:blipFill>
        <p:spPr>
          <a:xfrm>
            <a:off x="8788400" y="4002314"/>
            <a:ext cx="2743200" cy="2743200"/>
          </a:xfrm>
          <a:prstGeom prst="rect">
            <a:avLst/>
          </a:prstGeom>
        </p:spPr>
      </p:pic>
      <p:sp>
        <p:nvSpPr>
          <p:cNvPr id="7" name="TextBox 6">
            <a:extLst>
              <a:ext uri="{FF2B5EF4-FFF2-40B4-BE49-F238E27FC236}">
                <a16:creationId xmlns:a16="http://schemas.microsoft.com/office/drawing/2014/main" xmlns="" id="{3B92DD87-6B7F-4F0C-AFCF-10F6B5C9D9C1}"/>
              </a:ext>
            </a:extLst>
          </p:cNvPr>
          <p:cNvSpPr txBox="1"/>
          <p:nvPr/>
        </p:nvSpPr>
        <p:spPr>
          <a:xfrm flipH="1">
            <a:off x="8788399" y="3505200"/>
            <a:ext cx="25835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a:rPr>
              <a:t>Connecting wires</a:t>
            </a:r>
          </a:p>
        </p:txBody>
      </p:sp>
      <p:pic>
        <p:nvPicPr>
          <p:cNvPr id="9" name="Picture 14">
            <a:extLst>
              <a:ext uri="{FF2B5EF4-FFF2-40B4-BE49-F238E27FC236}">
                <a16:creationId xmlns:a16="http://schemas.microsoft.com/office/drawing/2014/main" xmlns="" id="{ED37C8AD-D334-4B19-9EFC-D12358272C33}"/>
              </a:ext>
            </a:extLst>
          </p:cNvPr>
          <p:cNvPicPr>
            <a:picLocks noChangeAspect="1"/>
          </p:cNvPicPr>
          <p:nvPr/>
        </p:nvPicPr>
        <p:blipFill>
          <a:blip r:embed="rId6"/>
          <a:stretch>
            <a:fillRect/>
          </a:stretch>
        </p:blipFill>
        <p:spPr>
          <a:xfrm>
            <a:off x="104443" y="1476576"/>
            <a:ext cx="3894192" cy="4304499"/>
          </a:xfrm>
          <a:prstGeom prst="rect">
            <a:avLst/>
          </a:prstGeom>
        </p:spPr>
      </p:pic>
    </p:spTree>
    <p:extLst>
      <p:ext uri="{BB962C8B-B14F-4D97-AF65-F5344CB8AC3E}">
        <p14:creationId xmlns:p14="http://schemas.microsoft.com/office/powerpoint/2010/main" val="44786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57566A-1921-4821-836D-1659C62EE5DC}"/>
              </a:ext>
            </a:extLst>
          </p:cNvPr>
          <p:cNvSpPr>
            <a:spLocks noGrp="1"/>
          </p:cNvSpPr>
          <p:nvPr>
            <p:ph type="title"/>
          </p:nvPr>
        </p:nvSpPr>
        <p:spPr>
          <a:xfrm>
            <a:off x="609600" y="325555"/>
            <a:ext cx="10972800" cy="1819049"/>
          </a:xfrm>
          <a:noFill/>
        </p:spPr>
        <p:txBody>
          <a:bodyPr/>
          <a:lstStyle/>
          <a:p>
            <a:r>
              <a:rPr lang="en-US">
                <a:solidFill>
                  <a:srgbClr val="002060"/>
                </a:solidFill>
                <a:latin typeface="Aharoni"/>
                <a:cs typeface="Aharoni"/>
              </a:rPr>
              <a:t>We have chosen this </a:t>
            </a:r>
            <a:r>
              <a:rPr lang="en-US">
                <a:solidFill>
                  <a:srgbClr val="00B0F0"/>
                </a:solidFill>
                <a:latin typeface="Aharoni"/>
                <a:cs typeface="Aharoni"/>
              </a:rPr>
              <a:t>PROJECT</a:t>
            </a:r>
            <a:r>
              <a:rPr lang="en-US">
                <a:solidFill>
                  <a:srgbClr val="002060"/>
                </a:solidFill>
                <a:latin typeface="Aharoni"/>
                <a:cs typeface="Aharoni"/>
              </a:rPr>
              <a:t> because...</a:t>
            </a:r>
            <a:endParaRPr lang="en-US">
              <a:solidFill>
                <a:srgbClr val="002060"/>
              </a:solidFill>
              <a:ea typeface="+mj-lt"/>
              <a:cs typeface="+mj-lt"/>
            </a:endParaRPr>
          </a:p>
          <a:p>
            <a:endParaRPr lang="en-US">
              <a:cs typeface="Posterama"/>
            </a:endParaRPr>
          </a:p>
        </p:txBody>
      </p:sp>
      <p:sp>
        <p:nvSpPr>
          <p:cNvPr id="3" name="Content Placeholder 2">
            <a:extLst>
              <a:ext uri="{FF2B5EF4-FFF2-40B4-BE49-F238E27FC236}">
                <a16:creationId xmlns:a16="http://schemas.microsoft.com/office/drawing/2014/main" xmlns="" id="{868D9AC0-2C63-4A06-8709-C922FE4ACF3E}"/>
              </a:ext>
            </a:extLst>
          </p:cNvPr>
          <p:cNvSpPr>
            <a:spLocks noGrp="1"/>
          </p:cNvSpPr>
          <p:nvPr>
            <p:ph idx="1"/>
          </p:nvPr>
        </p:nvSpPr>
        <p:spPr>
          <a:xfrm>
            <a:off x="667657" y="1794147"/>
            <a:ext cx="10972800" cy="4384876"/>
          </a:xfrm>
        </p:spPr>
        <p:txBody>
          <a:bodyPr vert="horz" lIns="91440" tIns="45720" rIns="91440" bIns="45720" rtlCol="0" anchor="t">
            <a:normAutofit/>
          </a:bodyPr>
          <a:lstStyle/>
          <a:p>
            <a:pPr marL="342900" indent="-342900" algn="just">
              <a:buFont typeface="Wingdings" panose="020B0504020202020204" pitchFamily="34" charset="0"/>
              <a:buChar char="q"/>
            </a:pPr>
            <a:r>
              <a:rPr lang="en-US" sz="2400" i="1">
                <a:ea typeface="+mn-lt"/>
                <a:cs typeface="+mn-lt"/>
              </a:rPr>
              <a:t>A simple project involving </a:t>
            </a:r>
            <a:r>
              <a:rPr lang="en-US" sz="2400" i="1">
                <a:solidFill>
                  <a:srgbClr val="0070C0"/>
                </a:solidFill>
                <a:latin typeface="Avenir Next LT Pro Demi"/>
                <a:ea typeface="+mn-lt"/>
                <a:cs typeface="+mn-lt"/>
              </a:rPr>
              <a:t>Arduino UNO</a:t>
            </a:r>
            <a:r>
              <a:rPr lang="en-US" sz="2400" i="1">
                <a:ea typeface="+mn-lt"/>
                <a:cs typeface="+mn-lt"/>
              </a:rPr>
              <a:t>,</a:t>
            </a:r>
            <a:r>
              <a:rPr lang="en-US" sz="2400" i="1">
                <a:solidFill>
                  <a:srgbClr val="262626"/>
                </a:solidFill>
                <a:latin typeface="Avenir Next LT Pro"/>
                <a:ea typeface="+mn-lt"/>
                <a:cs typeface="+mn-lt"/>
              </a:rPr>
              <a:t> </a:t>
            </a:r>
            <a:r>
              <a:rPr lang="en-US" sz="2400" i="1">
                <a:solidFill>
                  <a:srgbClr val="0070C0"/>
                </a:solidFill>
                <a:latin typeface="Avenir Next LT Pro Demi"/>
                <a:ea typeface="+mn-lt"/>
                <a:cs typeface="+mn-lt"/>
              </a:rPr>
              <a:t>LCD Screen </a:t>
            </a:r>
            <a:r>
              <a:rPr lang="en-US" sz="2400" i="1">
                <a:ea typeface="+mn-lt"/>
                <a:cs typeface="+mn-lt"/>
              </a:rPr>
              <a:t>and </a:t>
            </a:r>
            <a:r>
              <a:rPr lang="en-US" sz="2400" i="1">
                <a:solidFill>
                  <a:srgbClr val="0070C0"/>
                </a:solidFill>
                <a:latin typeface="Avenir Next LT Pro Demi"/>
                <a:ea typeface="+mn-lt"/>
                <a:cs typeface="+mn-lt"/>
              </a:rPr>
              <a:t>Heartbeat Sensor</a:t>
            </a:r>
            <a:r>
              <a:rPr lang="en-US" sz="2400" i="1">
                <a:ea typeface="+mn-lt"/>
                <a:cs typeface="+mn-lt"/>
              </a:rPr>
              <a:t> </a:t>
            </a:r>
            <a:r>
              <a:rPr lang="en-US" sz="2400" i="1">
                <a:solidFill>
                  <a:srgbClr val="0070C0"/>
                </a:solidFill>
                <a:latin typeface="Avenir Next LT Pro Demi"/>
                <a:ea typeface="+mn-lt"/>
                <a:cs typeface="+mn-lt"/>
              </a:rPr>
              <a:t>Module</a:t>
            </a:r>
            <a:r>
              <a:rPr lang="en-US" sz="2400" i="1">
                <a:ea typeface="+mn-lt"/>
                <a:cs typeface="+mn-lt"/>
              </a:rPr>
              <a:t> is designed here which can calculate the heart rate of a person.</a:t>
            </a:r>
            <a:endParaRPr lang="en-US" sz="2400" i="1"/>
          </a:p>
          <a:p>
            <a:pPr marL="342900" indent="-342900">
              <a:buFont typeface="Wingdings" panose="020B0504020202020204" pitchFamily="34" charset="0"/>
              <a:buChar char="q"/>
            </a:pPr>
            <a:r>
              <a:rPr lang="en-US" sz="2400" i="1">
                <a:ea typeface="+mn-lt"/>
                <a:cs typeface="+mn-lt"/>
              </a:rPr>
              <a:t>This project can be used as an inexpensive alternative to Smart Watches and other expensive Heart Rate Monitors.</a:t>
            </a:r>
          </a:p>
          <a:p>
            <a:pPr marL="342900" indent="-342900">
              <a:buFont typeface="Wingdings" panose="020B0504020202020204" pitchFamily="34" charset="0"/>
              <a:buChar char="q"/>
            </a:pPr>
            <a:r>
              <a:rPr lang="en-US" sz="2400" i="1">
                <a:solidFill>
                  <a:srgbClr val="0070C0"/>
                </a:solidFill>
                <a:latin typeface="Avenir Next LT Pro Demi"/>
                <a:ea typeface="+mn-lt"/>
                <a:cs typeface="+mn-lt"/>
              </a:rPr>
              <a:t>EEG, ECG</a:t>
            </a:r>
            <a:r>
              <a:rPr lang="en-US" sz="2400" i="1">
                <a:ea typeface="+mn-lt"/>
                <a:cs typeface="+mn-lt"/>
              </a:rPr>
              <a:t> and others health parameters can also be monitored.  </a:t>
            </a:r>
          </a:p>
          <a:p>
            <a:pPr marL="342900" indent="-342900">
              <a:buFont typeface="Wingdings" panose="020B0504020202020204" pitchFamily="34" charset="0"/>
              <a:buChar char="q"/>
            </a:pPr>
            <a:r>
              <a:rPr lang="en-US" sz="2400" i="1">
                <a:ea typeface="+mn-lt"/>
                <a:cs typeface="+mn-lt"/>
              </a:rPr>
              <a:t>Communications monitoring and future diagnosis can be the performed via the same system.</a:t>
            </a:r>
          </a:p>
          <a:p>
            <a:pPr marL="342900" indent="-342900">
              <a:buFont typeface="Wingdings" panose="020B0504020202020204" pitchFamily="34" charset="0"/>
              <a:buChar char="q"/>
            </a:pPr>
            <a:r>
              <a:rPr lang="en-US" sz="2400" i="1">
                <a:ea typeface="+mn-lt"/>
                <a:cs typeface="+mn-lt"/>
              </a:rPr>
              <a:t>More than a single patient at different places can be monitored using such system.</a:t>
            </a:r>
            <a:endParaRPr lang="en-US" sz="2400" i="1"/>
          </a:p>
          <a:p>
            <a:endParaRPr lang="en-US"/>
          </a:p>
        </p:txBody>
      </p:sp>
      <p:sp>
        <p:nvSpPr>
          <p:cNvPr id="4" name="Rectangle: Rounded Corners 3">
            <a:extLst>
              <a:ext uri="{FF2B5EF4-FFF2-40B4-BE49-F238E27FC236}">
                <a16:creationId xmlns:a16="http://schemas.microsoft.com/office/drawing/2014/main" xmlns="" id="{0C0FA3D8-F29F-4B30-9476-2065FD9E9BD6}"/>
              </a:ext>
            </a:extLst>
          </p:cNvPr>
          <p:cNvSpPr/>
          <p:nvPr/>
        </p:nvSpPr>
        <p:spPr>
          <a:xfrm>
            <a:off x="609600" y="605971"/>
            <a:ext cx="10704285"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970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0E501D53-33ED-4E8A-A9F6-3F894D78E9D3}"/>
              </a:ext>
            </a:extLst>
          </p:cNvPr>
          <p:cNvSpPr>
            <a:spLocks noGrp="1"/>
          </p:cNvSpPr>
          <p:nvPr>
            <p:ph type="title"/>
          </p:nvPr>
        </p:nvSpPr>
        <p:spPr>
          <a:xfrm>
            <a:off x="2243574" y="189925"/>
            <a:ext cx="9338826" cy="1154711"/>
          </a:xfrm>
        </p:spPr>
        <p:txBody>
          <a:bodyPr vert="horz" lIns="91440" tIns="45720" rIns="91440" bIns="45720" rtlCol="0">
            <a:normAutofit fontScale="90000"/>
          </a:bodyPr>
          <a:lstStyle/>
          <a:p>
            <a:pPr>
              <a:lnSpc>
                <a:spcPct val="90000"/>
              </a:lnSpc>
            </a:pPr>
            <a:r>
              <a:rPr lang="en-US" sz="6600">
                <a:solidFill>
                  <a:srgbClr val="0070C0"/>
                </a:solidFill>
                <a:latin typeface="Eras Bold ITC"/>
              </a:rPr>
              <a:t>WHY</a:t>
            </a:r>
            <a:r>
              <a:rPr lang="en-US" sz="6600">
                <a:solidFill>
                  <a:srgbClr val="00B0F0"/>
                </a:solidFill>
                <a:latin typeface="Eras Bold ITC"/>
              </a:rPr>
              <a:t> </a:t>
            </a:r>
            <a:r>
              <a:rPr lang="en-US" sz="6600">
                <a:solidFill>
                  <a:srgbClr val="002060"/>
                </a:solidFill>
                <a:latin typeface="Eras Bold ITC"/>
              </a:rPr>
              <a:t>Monitoring</a:t>
            </a:r>
            <a:r>
              <a:rPr lang="en-US" sz="5400">
                <a:solidFill>
                  <a:srgbClr val="002060"/>
                </a:solidFill>
                <a:latin typeface="Eras Bold ITC"/>
              </a:rPr>
              <a:t>.</a:t>
            </a:r>
            <a:r>
              <a:rPr lang="en-US" sz="4800">
                <a:solidFill>
                  <a:srgbClr val="002060"/>
                </a:solidFill>
                <a:latin typeface="Eras Bold ITC"/>
              </a:rPr>
              <a:t>.....</a:t>
            </a:r>
            <a:r>
              <a:rPr lang="en-US" sz="8800">
                <a:solidFill>
                  <a:srgbClr val="002060"/>
                </a:solidFill>
                <a:latin typeface="Eras Bold ITC"/>
              </a:rPr>
              <a:t>?</a:t>
            </a:r>
          </a:p>
        </p:txBody>
      </p:sp>
      <p:sp>
        <p:nvSpPr>
          <p:cNvPr id="3" name="Content Placeholder 2">
            <a:extLst>
              <a:ext uri="{FF2B5EF4-FFF2-40B4-BE49-F238E27FC236}">
                <a16:creationId xmlns:a16="http://schemas.microsoft.com/office/drawing/2014/main" xmlns="" id="{51412026-E027-4A50-9261-44943B756AD2}"/>
              </a:ext>
            </a:extLst>
          </p:cNvPr>
          <p:cNvSpPr>
            <a:spLocks noGrp="1"/>
          </p:cNvSpPr>
          <p:nvPr>
            <p:ph idx="1"/>
          </p:nvPr>
        </p:nvSpPr>
        <p:spPr>
          <a:xfrm>
            <a:off x="6226526" y="2391995"/>
            <a:ext cx="5355276" cy="3639245"/>
          </a:xfrm>
        </p:spPr>
        <p:txBody>
          <a:bodyPr vert="horz" lIns="91440" tIns="45720" rIns="91440" bIns="45720" rtlCol="0" anchor="t">
            <a:noAutofit/>
          </a:bodyPr>
          <a:lstStyle/>
          <a:p>
            <a:pPr marL="342900" indent="-342900">
              <a:buFont typeface="Wingdings" panose="020B0504020202020204" pitchFamily="34" charset="0"/>
              <a:buChar char="ü"/>
            </a:pPr>
            <a:r>
              <a:rPr lang="en-US" sz="2400" i="1"/>
              <a:t>More than 2 million people are at high risk of having heart attack.</a:t>
            </a:r>
            <a:endParaRPr lang="en-US" sz="2400"/>
          </a:p>
          <a:p>
            <a:pPr marL="342900" indent="-342900">
              <a:buFont typeface="Wingdings" panose="020B0504020202020204" pitchFamily="34" charset="0"/>
              <a:buChar char="ü"/>
            </a:pPr>
            <a:r>
              <a:rPr lang="en-US" sz="2400" i="1"/>
              <a:t>It would be helpful  if there was a way for these people to monitor their heart.</a:t>
            </a:r>
          </a:p>
          <a:p>
            <a:pPr marL="342900" indent="-342900">
              <a:buFont typeface="Wingdings" panose="020B0504020202020204" pitchFamily="34" charset="0"/>
              <a:buChar char="ü"/>
            </a:pPr>
            <a:r>
              <a:rPr lang="en-US" sz="2400" i="1"/>
              <a:t>Our project focuses on how we can utilize this problem and find a solution.</a:t>
            </a:r>
            <a:endParaRPr lang="en-US" sz="2400"/>
          </a:p>
        </p:txBody>
      </p:sp>
      <p:pic>
        <p:nvPicPr>
          <p:cNvPr id="8" name="Picture 9">
            <a:extLst>
              <a:ext uri="{FF2B5EF4-FFF2-40B4-BE49-F238E27FC236}">
                <a16:creationId xmlns:a16="http://schemas.microsoft.com/office/drawing/2014/main" xmlns="" id="{37549A06-0145-4CBF-8237-35942B18E755}"/>
              </a:ext>
            </a:extLst>
          </p:cNvPr>
          <p:cNvPicPr>
            <a:picLocks noChangeAspect="1"/>
          </p:cNvPicPr>
          <p:nvPr/>
        </p:nvPicPr>
        <p:blipFill rotWithShape="1">
          <a:blip r:embed="rId2"/>
          <a:srcRect l="30434" t="9389" r="13763" b="8484"/>
          <a:stretch/>
        </p:blipFill>
        <p:spPr>
          <a:xfrm>
            <a:off x="3071" y="1401261"/>
            <a:ext cx="5536051" cy="5458916"/>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6" name="TextBox 5">
            <a:extLst>
              <a:ext uri="{FF2B5EF4-FFF2-40B4-BE49-F238E27FC236}">
                <a16:creationId xmlns:a16="http://schemas.microsoft.com/office/drawing/2014/main" xmlns="" id="{49711A39-D0BB-4807-B8A3-B62AACE3A031}"/>
              </a:ext>
            </a:extLst>
          </p:cNvPr>
          <p:cNvSpPr txBox="1"/>
          <p:nvPr/>
        </p:nvSpPr>
        <p:spPr>
          <a:xfrm>
            <a:off x="8369211" y="5984631"/>
            <a:ext cx="2743200" cy="317500"/>
          </a:xfrm>
          <a:prstGeom prst="rect">
            <a:avLst/>
          </a:prstGeom>
        </p:spPr>
        <p:txBody>
          <a:bodyPr lIns="91440" tIns="45720" rIns="91440" bIns="45720" anchor="t">
            <a:normAutofit fontScale="92500" lnSpcReduction="20000"/>
          </a:bodyPr>
          <a:lstStyle/>
          <a:p>
            <a:endParaRPr lang="en-US"/>
          </a:p>
        </p:txBody>
      </p:sp>
    </p:spTree>
    <p:extLst>
      <p:ext uri="{BB962C8B-B14F-4D97-AF65-F5344CB8AC3E}">
        <p14:creationId xmlns:p14="http://schemas.microsoft.com/office/powerpoint/2010/main" val="136053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91B80278-C400-4B04-AB33-F852A85970AA}"/>
              </a:ext>
            </a:extLst>
          </p:cNvPr>
          <p:cNvSpPr>
            <a:spLocks noGrp="1"/>
          </p:cNvSpPr>
          <p:nvPr>
            <p:ph type="title"/>
          </p:nvPr>
        </p:nvSpPr>
        <p:spPr>
          <a:xfrm>
            <a:off x="609600" y="552782"/>
            <a:ext cx="5369169" cy="1591902"/>
          </a:xfrm>
        </p:spPr>
        <p:txBody>
          <a:bodyPr>
            <a:normAutofit/>
          </a:bodyPr>
          <a:lstStyle/>
          <a:p>
            <a:r>
              <a:rPr lang="en-US" u="sng">
                <a:solidFill>
                  <a:srgbClr val="0070C0"/>
                </a:solidFill>
                <a:latin typeface="Berlin Sans FB"/>
              </a:rPr>
              <a:t>AIM OF THE PROJECT</a:t>
            </a:r>
            <a:endParaRPr lang="en-US" u="sng">
              <a:solidFill>
                <a:srgbClr val="0070C0"/>
              </a:solidFill>
              <a:cs typeface="Posterama"/>
            </a:endParaRPr>
          </a:p>
        </p:txBody>
      </p:sp>
      <p:sp>
        <p:nvSpPr>
          <p:cNvPr id="3" name="Content Placeholder 2">
            <a:extLst>
              <a:ext uri="{FF2B5EF4-FFF2-40B4-BE49-F238E27FC236}">
                <a16:creationId xmlns:a16="http://schemas.microsoft.com/office/drawing/2014/main" xmlns="" id="{E9E9DC1D-3630-436A-BB25-E0CCE5291F48}"/>
              </a:ext>
            </a:extLst>
          </p:cNvPr>
          <p:cNvSpPr>
            <a:spLocks noGrp="1"/>
          </p:cNvSpPr>
          <p:nvPr>
            <p:ph idx="1"/>
          </p:nvPr>
        </p:nvSpPr>
        <p:spPr>
          <a:xfrm>
            <a:off x="606368" y="2645995"/>
            <a:ext cx="4703142" cy="3827930"/>
          </a:xfrm>
        </p:spPr>
        <p:txBody>
          <a:bodyPr vert="horz" lIns="91440" tIns="45720" rIns="91440" bIns="45720" rtlCol="0" anchor="t">
            <a:normAutofit/>
          </a:bodyPr>
          <a:lstStyle/>
          <a:p>
            <a:r>
              <a:rPr lang="en-US" i="1">
                <a:ea typeface="+mn-lt"/>
                <a:cs typeface="+mn-lt"/>
              </a:rPr>
              <a:t>I</a:t>
            </a:r>
            <a:r>
              <a:rPr lang="en-US" sz="2400" i="1">
                <a:ea typeface="+mn-lt"/>
                <a:cs typeface="+mn-lt"/>
              </a:rPr>
              <a:t>n this project we are going to make a Heartbeat Detection and Monitoring System using </a:t>
            </a:r>
            <a:r>
              <a:rPr lang="en-US" sz="2400" i="1">
                <a:latin typeface="Amasis MT Pro Black"/>
                <a:ea typeface="+mn-lt"/>
                <a:cs typeface="+mn-lt"/>
              </a:rPr>
              <a:t>Arduino</a:t>
            </a:r>
            <a:r>
              <a:rPr lang="en-US" sz="2400" i="1">
                <a:ea typeface="+mn-lt"/>
                <a:cs typeface="+mn-lt"/>
              </a:rPr>
              <a:t> that will detect the heartbeat using the Pulse Sensor and will show the readings in BPM (Beats Per Minute) on the LCD connected to it.</a:t>
            </a:r>
            <a:endParaRPr lang="en-US" sz="2400"/>
          </a:p>
          <a:p>
            <a:endParaRPr lang="en-US" sz="2400" i="1"/>
          </a:p>
          <a:p>
            <a:endParaRPr lang="en-US"/>
          </a:p>
        </p:txBody>
      </p:sp>
      <p:pic>
        <p:nvPicPr>
          <p:cNvPr id="24" name="Picture 13">
            <a:extLst>
              <a:ext uri="{FF2B5EF4-FFF2-40B4-BE49-F238E27FC236}">
                <a16:creationId xmlns:a16="http://schemas.microsoft.com/office/drawing/2014/main" xmlns="" id="{4EB3AA5D-2167-4156-9163-EB9067E71D89}"/>
              </a:ext>
            </a:extLst>
          </p:cNvPr>
          <p:cNvPicPr>
            <a:picLocks noChangeAspect="1"/>
          </p:cNvPicPr>
          <p:nvPr/>
        </p:nvPicPr>
        <p:blipFill rotWithShape="1">
          <a:blip r:embed="rId2"/>
          <a:srcRect l="22863" r="29338"/>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47524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7A46C5F3-4EAC-473B-BD72-1219E833DB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xmlns="" id="{12231725-D083-4E0F-9428-1C2635189C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B67516-44B9-4959-A188-7CC723F03CFF}"/>
              </a:ext>
            </a:extLst>
          </p:cNvPr>
          <p:cNvSpPr>
            <a:spLocks noGrp="1"/>
          </p:cNvSpPr>
          <p:nvPr>
            <p:ph type="title"/>
          </p:nvPr>
        </p:nvSpPr>
        <p:spPr>
          <a:xfrm>
            <a:off x="609600" y="398127"/>
            <a:ext cx="10972800" cy="1039990"/>
          </a:xfrm>
        </p:spPr>
        <p:txBody>
          <a:bodyPr>
            <a:normAutofit/>
          </a:bodyPr>
          <a:lstStyle/>
          <a:p>
            <a:r>
              <a:rPr lang="en-US" u="sng">
                <a:solidFill>
                  <a:srgbClr val="002060"/>
                </a:solidFill>
                <a:latin typeface="Elephant Pro"/>
              </a:rPr>
              <a:t>INTRODUCTION</a:t>
            </a:r>
            <a:endParaRPr lang="en-US" u="sng">
              <a:solidFill>
                <a:srgbClr val="0070C0"/>
              </a:solidFill>
              <a:cs typeface="Posterama"/>
            </a:endParaRPr>
          </a:p>
        </p:txBody>
      </p:sp>
      <p:graphicFrame>
        <p:nvGraphicFramePr>
          <p:cNvPr id="5" name="Content Placeholder 2">
            <a:extLst>
              <a:ext uri="{FF2B5EF4-FFF2-40B4-BE49-F238E27FC236}">
                <a16:creationId xmlns:a16="http://schemas.microsoft.com/office/drawing/2014/main" xmlns="" id="{CA3E9E6C-B007-4F04-B7B6-1AFD38961D4B}"/>
              </a:ext>
            </a:extLst>
          </p:cNvPr>
          <p:cNvGraphicFramePr>
            <a:graphicFrameLocks noGrp="1"/>
          </p:cNvGraphicFramePr>
          <p:nvPr>
            <p:ph idx="1"/>
            <p:extLst>
              <p:ext uri="{D42A27DB-BD31-4B8C-83A1-F6EECF244321}">
                <p14:modId xmlns:p14="http://schemas.microsoft.com/office/powerpoint/2010/main" val="2803424315"/>
              </p:ext>
            </p:extLst>
          </p:nvPr>
        </p:nvGraphicFramePr>
        <p:xfrm>
          <a:off x="609600" y="1428779"/>
          <a:ext cx="11277600" cy="5206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432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xmlns="" id="{B937640E-EF7A-4A6C-A950-D12B7D5C9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76ADA084-C86B-4F3C-8077-6A8999CC46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F67B78FD-DD88-4BAB-8FB0-B32FDCBDD419}"/>
              </a:ext>
            </a:extLst>
          </p:cNvPr>
          <p:cNvSpPr>
            <a:spLocks noGrp="1"/>
          </p:cNvSpPr>
          <p:nvPr>
            <p:ph type="title"/>
          </p:nvPr>
        </p:nvSpPr>
        <p:spPr>
          <a:xfrm>
            <a:off x="774788" y="419041"/>
            <a:ext cx="5315883" cy="1450358"/>
          </a:xfrm>
        </p:spPr>
        <p:txBody>
          <a:bodyPr vert="horz" lIns="91440" tIns="45720" rIns="91440" bIns="45720" rtlCol="0" anchor="b">
            <a:normAutofit/>
          </a:bodyPr>
          <a:lstStyle/>
          <a:p>
            <a:r>
              <a:rPr lang="en-US" u="sng" kern="1200">
                <a:solidFill>
                  <a:srgbClr val="0070C0"/>
                </a:solidFill>
                <a:latin typeface="+mj-lt"/>
                <a:ea typeface="+mj-ea"/>
                <a:cs typeface="+mj-cs"/>
              </a:rPr>
              <a:t>PROJECT OVERVIEW</a:t>
            </a:r>
            <a:endParaRPr lang="en-US" u="sng" kern="1200">
              <a:solidFill>
                <a:srgbClr val="0070C0"/>
              </a:solidFill>
              <a:latin typeface="+mj-lt"/>
              <a:cs typeface="Posterama"/>
            </a:endParaRPr>
          </a:p>
        </p:txBody>
      </p:sp>
      <p:sp>
        <p:nvSpPr>
          <p:cNvPr id="4" name="TextBox 3">
            <a:extLst>
              <a:ext uri="{FF2B5EF4-FFF2-40B4-BE49-F238E27FC236}">
                <a16:creationId xmlns:a16="http://schemas.microsoft.com/office/drawing/2014/main" xmlns="" id="{68C966EA-6E1A-45AB-B366-9C2E5B628B2F}"/>
              </a:ext>
            </a:extLst>
          </p:cNvPr>
          <p:cNvSpPr txBox="1"/>
          <p:nvPr/>
        </p:nvSpPr>
        <p:spPr>
          <a:xfrm>
            <a:off x="304411" y="2570430"/>
            <a:ext cx="5793393" cy="422683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685800" indent="-342900">
              <a:lnSpc>
                <a:spcPct val="110000"/>
              </a:lnSpc>
              <a:spcAft>
                <a:spcPts val="600"/>
              </a:spcAft>
              <a:buClr>
                <a:schemeClr val="accent5"/>
              </a:buClr>
              <a:buFont typeface="Wingdings"/>
              <a:buChar char="Ø"/>
            </a:pPr>
            <a:r>
              <a:rPr lang="en-US" sz="2400" i="1"/>
              <a:t>We in this project are measuring the heartbeat using the IR Pulse Sensor &amp; Arduino Uno.</a:t>
            </a:r>
            <a:endParaRPr lang="en-US"/>
          </a:p>
          <a:p>
            <a:pPr marL="685800" indent="-342900">
              <a:lnSpc>
                <a:spcPct val="110000"/>
              </a:lnSpc>
              <a:spcAft>
                <a:spcPts val="600"/>
              </a:spcAft>
              <a:buClr>
                <a:schemeClr val="accent5"/>
              </a:buClr>
              <a:buFont typeface="Wingdings"/>
              <a:buChar char="Ø"/>
            </a:pPr>
            <a:r>
              <a:rPr lang="en-US" sz="2400" i="1"/>
              <a:t>The timer we have set for counting the heartbeat is 10 seconds.</a:t>
            </a:r>
          </a:p>
          <a:p>
            <a:pPr marL="685800" indent="-342900">
              <a:lnSpc>
                <a:spcPct val="110000"/>
              </a:lnSpc>
              <a:spcAft>
                <a:spcPts val="600"/>
              </a:spcAft>
              <a:buClr>
                <a:schemeClr val="accent5"/>
              </a:buClr>
              <a:buFont typeface="Wingdings"/>
              <a:buChar char="Ø"/>
            </a:pPr>
            <a:r>
              <a:rPr lang="en-US" sz="2400" i="1"/>
              <a:t>There is a set point we can decide, after 10 seconds the heartbeat would be shown on the screen.</a:t>
            </a:r>
          </a:p>
          <a:p>
            <a:pPr marL="285750" indent="-285750">
              <a:lnSpc>
                <a:spcPct val="110000"/>
              </a:lnSpc>
              <a:spcAft>
                <a:spcPts val="600"/>
              </a:spcAft>
              <a:buClr>
                <a:schemeClr val="accent5"/>
              </a:buClr>
              <a:buFont typeface="Wingdings"/>
              <a:buChar char="Ø"/>
            </a:pPr>
            <a:endParaRPr lang="en-US"/>
          </a:p>
        </p:txBody>
      </p:sp>
      <p:pic>
        <p:nvPicPr>
          <p:cNvPr id="5" name="Picture 4" descr="Pens and rulers">
            <a:extLst>
              <a:ext uri="{FF2B5EF4-FFF2-40B4-BE49-F238E27FC236}">
                <a16:creationId xmlns:a16="http://schemas.microsoft.com/office/drawing/2014/main" xmlns="" id="{3BA81212-96DD-4017-B25D-7B4137BD9314}"/>
              </a:ext>
            </a:extLst>
          </p:cNvPr>
          <p:cNvPicPr>
            <a:picLocks noChangeAspect="1"/>
          </p:cNvPicPr>
          <p:nvPr/>
        </p:nvPicPr>
        <p:blipFill rotWithShape="1">
          <a:blip r:embed="rId2"/>
          <a:srcRect l="16492" r="23477" b="-2"/>
          <a:stretch/>
        </p:blipFill>
        <p:spPr>
          <a:xfrm>
            <a:off x="6599498" y="2"/>
            <a:ext cx="5592502" cy="6218525"/>
          </a:xfrm>
          <a:custGeom>
            <a:avLst/>
            <a:gdLst/>
            <a:ahLst/>
            <a:cxnLst/>
            <a:rect l="l" t="t" r="r" b="b"/>
            <a:pathLst>
              <a:path w="5592502" h="6218525">
                <a:moveTo>
                  <a:pt x="2549391" y="5657612"/>
                </a:moveTo>
                <a:cubicBezTo>
                  <a:pt x="2568895" y="5660359"/>
                  <a:pt x="2588012" y="5665853"/>
                  <a:pt x="2606158" y="5674005"/>
                </a:cubicBezTo>
                <a:cubicBezTo>
                  <a:pt x="2690694" y="5711355"/>
                  <a:pt x="2743699" y="5803287"/>
                  <a:pt x="2734722" y="5897877"/>
                </a:cubicBezTo>
                <a:cubicBezTo>
                  <a:pt x="2720716" y="6045476"/>
                  <a:pt x="2578003" y="6136188"/>
                  <a:pt x="2445921" y="6086557"/>
                </a:cubicBezTo>
                <a:cubicBezTo>
                  <a:pt x="2352551" y="6051652"/>
                  <a:pt x="2293727" y="5951889"/>
                  <a:pt x="2306440" y="5850621"/>
                </a:cubicBezTo>
                <a:cubicBezTo>
                  <a:pt x="2319512" y="5745685"/>
                  <a:pt x="2398158" y="5671063"/>
                  <a:pt x="2490307" y="5657701"/>
                </a:cubicBezTo>
                <a:cubicBezTo>
                  <a:pt x="2509998" y="5654864"/>
                  <a:pt x="2529887" y="5654864"/>
                  <a:pt x="2549391" y="5657612"/>
                </a:cubicBezTo>
                <a:close/>
                <a:moveTo>
                  <a:pt x="708303" y="494981"/>
                </a:moveTo>
                <a:cubicBezTo>
                  <a:pt x="758766" y="498141"/>
                  <a:pt x="808381" y="509490"/>
                  <a:pt x="855181" y="528594"/>
                </a:cubicBezTo>
                <a:cubicBezTo>
                  <a:pt x="1052623" y="608676"/>
                  <a:pt x="1174866" y="823069"/>
                  <a:pt x="1146999" y="1039903"/>
                </a:cubicBezTo>
                <a:cubicBezTo>
                  <a:pt x="1106562" y="1357577"/>
                  <a:pt x="789750" y="1547407"/>
                  <a:pt x="502601" y="1427029"/>
                </a:cubicBezTo>
                <a:cubicBezTo>
                  <a:pt x="303292" y="1343573"/>
                  <a:pt x="183634" y="1123578"/>
                  <a:pt x="217535" y="904373"/>
                </a:cubicBezTo>
                <a:cubicBezTo>
                  <a:pt x="256894" y="649831"/>
                  <a:pt x="474662" y="481046"/>
                  <a:pt x="708303" y="494981"/>
                </a:cubicBezTo>
                <a:close/>
                <a:moveTo>
                  <a:pt x="2580518" y="186644"/>
                </a:moveTo>
                <a:cubicBezTo>
                  <a:pt x="2602438" y="187938"/>
                  <a:pt x="2623999" y="192821"/>
                  <a:pt x="2644369" y="201008"/>
                </a:cubicBezTo>
                <a:cubicBezTo>
                  <a:pt x="2730556" y="235843"/>
                  <a:pt x="2783562" y="328998"/>
                  <a:pt x="2771424" y="423660"/>
                </a:cubicBezTo>
                <a:cubicBezTo>
                  <a:pt x="2753683" y="561920"/>
                  <a:pt x="2615927" y="644516"/>
                  <a:pt x="2491026" y="592159"/>
                </a:cubicBezTo>
                <a:cubicBezTo>
                  <a:pt x="2404264" y="555816"/>
                  <a:pt x="2352192" y="460147"/>
                  <a:pt x="2366987" y="364694"/>
                </a:cubicBezTo>
                <a:cubicBezTo>
                  <a:pt x="2384081" y="253943"/>
                  <a:pt x="2478888" y="180540"/>
                  <a:pt x="2580518" y="186644"/>
                </a:cubicBezTo>
                <a:close/>
                <a:moveTo>
                  <a:pt x="3406298" y="0"/>
                </a:moveTo>
                <a:lnTo>
                  <a:pt x="4023898" y="0"/>
                </a:lnTo>
                <a:lnTo>
                  <a:pt x="4039485" y="16440"/>
                </a:lnTo>
                <a:cubicBezTo>
                  <a:pt x="4112899" y="107670"/>
                  <a:pt x="4150006" y="228832"/>
                  <a:pt x="4134340" y="350976"/>
                </a:cubicBezTo>
                <a:cubicBezTo>
                  <a:pt x="4097638" y="636402"/>
                  <a:pt x="3812859" y="806910"/>
                  <a:pt x="3554440" y="699175"/>
                </a:cubicBezTo>
                <a:cubicBezTo>
                  <a:pt x="3374882" y="624048"/>
                  <a:pt x="3267147" y="426247"/>
                  <a:pt x="3297887" y="228805"/>
                </a:cubicBezTo>
                <a:cubicBezTo>
                  <a:pt x="3311165" y="142914"/>
                  <a:pt x="3347028" y="67910"/>
                  <a:pt x="3397755" y="8363"/>
                </a:cubicBezTo>
                <a:close/>
                <a:moveTo>
                  <a:pt x="1503015" y="0"/>
                </a:moveTo>
                <a:lnTo>
                  <a:pt x="1857869" y="0"/>
                </a:lnTo>
                <a:lnTo>
                  <a:pt x="1875734" y="7199"/>
                </a:lnTo>
                <a:cubicBezTo>
                  <a:pt x="1972792" y="53203"/>
                  <a:pt x="2044088" y="119768"/>
                  <a:pt x="2073805" y="147644"/>
                </a:cubicBezTo>
                <a:cubicBezTo>
                  <a:pt x="2298899" y="357871"/>
                  <a:pt x="2120777" y="615502"/>
                  <a:pt x="2304070" y="931092"/>
                </a:cubicBezTo>
                <a:cubicBezTo>
                  <a:pt x="2332548" y="977849"/>
                  <a:pt x="2365220" y="1021948"/>
                  <a:pt x="2401678" y="1062815"/>
                </a:cubicBezTo>
                <a:cubicBezTo>
                  <a:pt x="2473501" y="1144478"/>
                  <a:pt x="2607307" y="1130114"/>
                  <a:pt x="2658732" y="1035092"/>
                </a:cubicBezTo>
                <a:cubicBezTo>
                  <a:pt x="2743699" y="878014"/>
                  <a:pt x="2824931" y="701903"/>
                  <a:pt x="2989622" y="656081"/>
                </a:cubicBezTo>
                <a:cubicBezTo>
                  <a:pt x="3309810" y="566949"/>
                  <a:pt x="3500428" y="1096285"/>
                  <a:pt x="3832251" y="1033009"/>
                </a:cubicBezTo>
                <a:cubicBezTo>
                  <a:pt x="3970008" y="1006722"/>
                  <a:pt x="4049875" y="893816"/>
                  <a:pt x="4122489" y="753905"/>
                </a:cubicBezTo>
                <a:cubicBezTo>
                  <a:pt x="4142671" y="714904"/>
                  <a:pt x="4162351" y="673821"/>
                  <a:pt x="4182533" y="631806"/>
                </a:cubicBezTo>
                <a:cubicBezTo>
                  <a:pt x="4229290" y="465301"/>
                  <a:pt x="4292692" y="172828"/>
                  <a:pt x="4600355" y="8334"/>
                </a:cubicBezTo>
                <a:lnTo>
                  <a:pt x="4621097" y="0"/>
                </a:lnTo>
                <a:lnTo>
                  <a:pt x="5592502" y="0"/>
                </a:lnTo>
                <a:lnTo>
                  <a:pt x="5592502" y="6214998"/>
                </a:lnTo>
                <a:lnTo>
                  <a:pt x="5570190" y="6214772"/>
                </a:lnTo>
                <a:cubicBezTo>
                  <a:pt x="5484588" y="6205588"/>
                  <a:pt x="5403563" y="6179480"/>
                  <a:pt x="5336013" y="6134537"/>
                </a:cubicBezTo>
                <a:cubicBezTo>
                  <a:pt x="5329154" y="6129869"/>
                  <a:pt x="5322654" y="6124696"/>
                  <a:pt x="5316549" y="6119095"/>
                </a:cubicBezTo>
                <a:cubicBezTo>
                  <a:pt x="5197251" y="6026083"/>
                  <a:pt x="4557234" y="5546951"/>
                  <a:pt x="4161920" y="5655261"/>
                </a:cubicBezTo>
                <a:cubicBezTo>
                  <a:pt x="3724588" y="5774990"/>
                  <a:pt x="3364683" y="6051365"/>
                  <a:pt x="3163578" y="5852918"/>
                </a:cubicBezTo>
                <a:cubicBezTo>
                  <a:pt x="3116533" y="5806591"/>
                  <a:pt x="3049235" y="5739436"/>
                  <a:pt x="2973749" y="5663664"/>
                </a:cubicBezTo>
                <a:cubicBezTo>
                  <a:pt x="2851650" y="5565913"/>
                  <a:pt x="2725959" y="5472256"/>
                  <a:pt x="2569025" y="5499547"/>
                </a:cubicBezTo>
                <a:cubicBezTo>
                  <a:pt x="2209910" y="5562035"/>
                  <a:pt x="2237849" y="5993549"/>
                  <a:pt x="1769490" y="6169659"/>
                </a:cubicBezTo>
                <a:cubicBezTo>
                  <a:pt x="1527877" y="6260515"/>
                  <a:pt x="1178242" y="6229415"/>
                  <a:pt x="1004789" y="6036355"/>
                </a:cubicBezTo>
                <a:cubicBezTo>
                  <a:pt x="724104" y="5723780"/>
                  <a:pt x="1106993" y="5230642"/>
                  <a:pt x="804905" y="4851273"/>
                </a:cubicBezTo>
                <a:cubicBezTo>
                  <a:pt x="628292" y="4629698"/>
                  <a:pt x="441120" y="4729173"/>
                  <a:pt x="243535" y="4461846"/>
                </a:cubicBezTo>
                <a:cubicBezTo>
                  <a:pt x="97446" y="4264262"/>
                  <a:pt x="-23647" y="4082765"/>
                  <a:pt x="35822" y="3819891"/>
                </a:cubicBezTo>
                <a:cubicBezTo>
                  <a:pt x="115402" y="3468316"/>
                  <a:pt x="419645" y="3331136"/>
                  <a:pt x="416485" y="3077311"/>
                </a:cubicBezTo>
                <a:cubicBezTo>
                  <a:pt x="412894" y="2772206"/>
                  <a:pt x="39413" y="2711086"/>
                  <a:pt x="2855" y="2363246"/>
                </a:cubicBezTo>
                <a:cubicBezTo>
                  <a:pt x="-20990" y="2136357"/>
                  <a:pt x="106640" y="1864649"/>
                  <a:pt x="308319" y="1738959"/>
                </a:cubicBezTo>
                <a:cubicBezTo>
                  <a:pt x="680004" y="1507042"/>
                  <a:pt x="1099021" y="1898408"/>
                  <a:pt x="1384015" y="1665772"/>
                </a:cubicBezTo>
                <a:cubicBezTo>
                  <a:pt x="1554236" y="1526793"/>
                  <a:pt x="1581960" y="1242948"/>
                  <a:pt x="1548849" y="1064181"/>
                </a:cubicBezTo>
                <a:cubicBezTo>
                  <a:pt x="1485717" y="723810"/>
                  <a:pt x="1206612" y="668075"/>
                  <a:pt x="1216954" y="408794"/>
                </a:cubicBezTo>
                <a:cubicBezTo>
                  <a:pt x="1222664" y="264268"/>
                  <a:pt x="1316043" y="114328"/>
                  <a:pt x="1447763" y="29453"/>
                </a:cubicBezTo>
                <a:close/>
              </a:path>
            </a:pathLst>
          </a:custGeom>
        </p:spPr>
      </p:pic>
    </p:spTree>
    <p:extLst>
      <p:ext uri="{BB962C8B-B14F-4D97-AF65-F5344CB8AC3E}">
        <p14:creationId xmlns:p14="http://schemas.microsoft.com/office/powerpoint/2010/main" val="4278642251"/>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F8A1146D18B64DB5EDD8B655126C35" ma:contentTypeVersion="11" ma:contentTypeDescription="Create a new document." ma:contentTypeScope="" ma:versionID="eb089aaf333150ea2602391f8855a685">
  <xsd:schema xmlns:xsd="http://www.w3.org/2001/XMLSchema" xmlns:xs="http://www.w3.org/2001/XMLSchema" xmlns:p="http://schemas.microsoft.com/office/2006/metadata/properties" xmlns:ns2="b81c453e-f9d1-4260-9390-8fbcffd94188" targetNamespace="http://schemas.microsoft.com/office/2006/metadata/properties" ma:root="true" ma:fieldsID="50a43514ecee75147387686274627a21" ns2:_="">
    <xsd:import namespace="b81c453e-f9d1-4260-9390-8fbcffd94188"/>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1c453e-f9d1-4260-9390-8fbcffd94188"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b81c453e-f9d1-4260-9390-8fbcffd94188" xsi:nil="true"/>
  </documentManagement>
</p:properties>
</file>

<file path=customXml/itemProps1.xml><?xml version="1.0" encoding="utf-8"?>
<ds:datastoreItem xmlns:ds="http://schemas.openxmlformats.org/officeDocument/2006/customXml" ds:itemID="{B1B95335-1A45-44F8-8637-A9840412F1C4}"/>
</file>

<file path=customXml/itemProps2.xml><?xml version="1.0" encoding="utf-8"?>
<ds:datastoreItem xmlns:ds="http://schemas.openxmlformats.org/officeDocument/2006/customXml" ds:itemID="{095B6281-B35D-4A0B-9DAC-BD3E78A563A4}"/>
</file>

<file path=customXml/itemProps3.xml><?xml version="1.0" encoding="utf-8"?>
<ds:datastoreItem xmlns:ds="http://schemas.openxmlformats.org/officeDocument/2006/customXml" ds:itemID="{B94EFCF3-014D-4649-A828-B0974E8AFEC8}"/>
</file>

<file path=docProps/app.xml><?xml version="1.0" encoding="utf-8"?>
<Properties xmlns="http://schemas.openxmlformats.org/officeDocument/2006/extended-properties" xmlns:vt="http://schemas.openxmlformats.org/officeDocument/2006/docPropsVTypes">
  <Template>office theme</Template>
  <TotalTime>2</TotalTime>
  <Words>790</Words>
  <Application>Microsoft Office PowerPoint</Application>
  <PresentationFormat>Widescreen</PresentationFormat>
  <Paragraphs>104</Paragraphs>
  <Slides>26</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26</vt:i4>
      </vt:variant>
    </vt:vector>
  </HeadingPairs>
  <TitlesOfParts>
    <vt:vector size="49" baseType="lpstr">
      <vt:lpstr>Aharoni</vt:lpstr>
      <vt:lpstr>Amasis MT Pro Black</vt:lpstr>
      <vt:lpstr>Amasis MT Pro Light</vt:lpstr>
      <vt:lpstr>Amasis MT Pro Medium</vt:lpstr>
      <vt:lpstr>Arial</vt:lpstr>
      <vt:lpstr>Arial Black</vt:lpstr>
      <vt:lpstr>Avenir Next LT Pro</vt:lpstr>
      <vt:lpstr>Avenir Next LT Pro Demi</vt:lpstr>
      <vt:lpstr>Avenir Next LT Pro Light</vt:lpstr>
      <vt:lpstr>Bell MT</vt:lpstr>
      <vt:lpstr>Berlin Sans FB</vt:lpstr>
      <vt:lpstr>Berlin Sans FB Demi</vt:lpstr>
      <vt:lpstr>Broadway</vt:lpstr>
      <vt:lpstr>Calibri</vt:lpstr>
      <vt:lpstr>Congenial Black</vt:lpstr>
      <vt:lpstr>Courier New</vt:lpstr>
      <vt:lpstr>Elephant Pro</vt:lpstr>
      <vt:lpstr>Eras Bold ITC</vt:lpstr>
      <vt:lpstr>Matura MT Script Capitals</vt:lpstr>
      <vt:lpstr>Posterama</vt:lpstr>
      <vt:lpstr>Segoe UI Semilight</vt:lpstr>
      <vt:lpstr>Wingdings</vt:lpstr>
      <vt:lpstr>SplashVTI</vt:lpstr>
      <vt:lpstr>Heart Rate Monitoring System</vt:lpstr>
      <vt:lpstr>DIY PROJECT</vt:lpstr>
      <vt:lpstr>Components required</vt:lpstr>
      <vt:lpstr>PowerPoint Presentation</vt:lpstr>
      <vt:lpstr>We have chosen this PROJECT because... </vt:lpstr>
      <vt:lpstr>WHY Monitoring......?</vt:lpstr>
      <vt:lpstr>AIM OF THE PROJECT</vt:lpstr>
      <vt:lpstr>INTRODUCTION</vt:lpstr>
      <vt:lpstr>PROJECT OVERVIEW</vt:lpstr>
      <vt:lpstr>Pulse Sensor</vt:lpstr>
      <vt:lpstr>Working of  Heartbeat sensor</vt:lpstr>
      <vt:lpstr>MAIN ALGORITHM</vt:lpstr>
      <vt:lpstr>WORKING OF THIS PROJECT</vt:lpstr>
      <vt:lpstr>Principle of Heartbeat Sensor</vt:lpstr>
      <vt:lpstr>PureLight Sensor Technology</vt:lpstr>
      <vt:lpstr>WHY Infrared sensor is used...?</vt:lpstr>
      <vt:lpstr>Working</vt:lpstr>
      <vt:lpstr>PowerPoint Presentation</vt:lpstr>
      <vt:lpstr>CIRCUIT DIAGRAM</vt:lpstr>
      <vt:lpstr>Heart rates observed during various activities</vt:lpstr>
      <vt:lpstr>Comparing accuracy with a smartwatch</vt:lpstr>
      <vt:lpstr>Problems faced while doing the project...</vt:lpstr>
      <vt:lpstr>CONCLUSION</vt:lpstr>
      <vt:lpstr>FUTURE ENHANCEMENTS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Tapaswini Cherukuri</dc:creator>
  <cp:lastModifiedBy>Tapaswini Cherukuri</cp:lastModifiedBy>
  <cp:revision>111</cp:revision>
  <dcterms:created xsi:type="dcterms:W3CDTF">2022-01-21T09:51:39Z</dcterms:created>
  <dcterms:modified xsi:type="dcterms:W3CDTF">2022-03-12T04:58:30Z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0x01010015F8A1146D18B64DB5EDD8B655126C35</vt:lpwstr>
  </property>
</Properties>
</file>